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g" ContentType="image/jpeg"/>
  <Override PartName="/docProps/app.xml" ContentType="application/vnd.openxmlformats-officedocument.extended-propertie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custom.xml" ContentType="application/vnd.openxmlformats-officedocument.custom-properties+xml"/>
  <Override PartName="/ppt/presentation.xml" ContentType="application/vnd.openxmlformats-officedocument.presentationml.presentation.main+xml"/>
  <Override PartName="/ppt/viewProps.xml" ContentType="application/vnd.openxmlformats-officedocument.presentationml.viewPro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Types>
</file>

<file path=_rels/.rels><?xml version="1.0" encoding="UTF-8"?><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package/2006/relationships/metadata/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p="http://schemas.openxmlformats.org/presentationml/2006/main" xmlns:r="http://schemas.openxmlformats.org/officeDocument/2006/relationships" autoCompressPictures="0"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6858000" type="screen4x3"/>
  <p:notesSz cx="6858000" cy="9144000"/>
  <p:defaultTextStyle>
    <a:defPPr>
      <a:defRPr lang="en-US"/>
    </a:defPPr>
    <a:lvl1pPr algn="l" defTabSz="457200" eaLnBrk="1" hangingPunct="1" latinLnBrk="0" marL="0" rtl="0">
      <a:defRPr kern="1200" sz="1800">
        <a:solidFill>
          <a:schemeClr val="tx1"/>
        </a:solidFill>
        <a:latin typeface="+mn-lt"/>
        <a:ea typeface="+mn-ea"/>
        <a:cs typeface="+mn-cs"/>
      </a:defRPr>
    </a:lvl1pPr>
    <a:lvl2pPr algn="l" defTabSz="457200" eaLnBrk="1" hangingPunct="1" latinLnBrk="0" marL="457200" rtl="0">
      <a:defRPr kern="1200" sz="1800">
        <a:solidFill>
          <a:schemeClr val="tx1"/>
        </a:solidFill>
        <a:latin typeface="+mn-lt"/>
        <a:ea typeface="+mn-ea"/>
        <a:cs typeface="+mn-cs"/>
      </a:defRPr>
    </a:lvl2pPr>
    <a:lvl3pPr algn="l" defTabSz="457200" eaLnBrk="1" hangingPunct="1" latinLnBrk="0" marL="914400" rtl="0">
      <a:defRPr kern="1200" sz="1800">
        <a:solidFill>
          <a:schemeClr val="tx1"/>
        </a:solidFill>
        <a:latin typeface="+mn-lt"/>
        <a:ea typeface="+mn-ea"/>
        <a:cs typeface="+mn-cs"/>
      </a:defRPr>
    </a:lvl3pPr>
    <a:lvl4pPr algn="l" defTabSz="457200" eaLnBrk="1" hangingPunct="1" latinLnBrk="0" marL="1371600" rtl="0">
      <a:defRPr kern="1200" sz="1800">
        <a:solidFill>
          <a:schemeClr val="tx1"/>
        </a:solidFill>
        <a:latin typeface="+mn-lt"/>
        <a:ea typeface="+mn-ea"/>
        <a:cs typeface="+mn-cs"/>
      </a:defRPr>
    </a:lvl4pPr>
    <a:lvl5pPr algn="l" defTabSz="457200" eaLnBrk="1" hangingPunct="1" latinLnBrk="0" marL="1828800" rtl="0">
      <a:defRPr kern="1200" sz="1800">
        <a:solidFill>
          <a:schemeClr val="tx1"/>
        </a:solidFill>
        <a:latin typeface="+mn-lt"/>
        <a:ea typeface="+mn-ea"/>
        <a:cs typeface="+mn-cs"/>
      </a:defRPr>
    </a:lvl5pPr>
    <a:lvl6pPr algn="l" defTabSz="457200" eaLnBrk="1" hangingPunct="1" latinLnBrk="0" marL="2286000" rtl="0">
      <a:defRPr kern="1200" sz="1800">
        <a:solidFill>
          <a:schemeClr val="tx1"/>
        </a:solidFill>
        <a:latin typeface="+mn-lt"/>
        <a:ea typeface="+mn-ea"/>
        <a:cs typeface="+mn-cs"/>
      </a:defRPr>
    </a:lvl6pPr>
    <a:lvl7pPr algn="l" defTabSz="457200" eaLnBrk="1" hangingPunct="1" latinLnBrk="0" marL="2743200" rtl="0">
      <a:defRPr kern="1200" sz="1800">
        <a:solidFill>
          <a:schemeClr val="tx1"/>
        </a:solidFill>
        <a:latin typeface="+mn-lt"/>
        <a:ea typeface="+mn-ea"/>
        <a:cs typeface="+mn-cs"/>
      </a:defRPr>
    </a:lvl7pPr>
    <a:lvl8pPr algn="l" defTabSz="457200" eaLnBrk="1" hangingPunct="1" latinLnBrk="0" marL="3200400" rtl="0">
      <a:defRPr kern="1200" sz="1800">
        <a:solidFill>
          <a:schemeClr val="tx1"/>
        </a:solidFill>
        <a:latin typeface="+mn-lt"/>
        <a:ea typeface="+mn-ea"/>
        <a:cs typeface="+mn-cs"/>
      </a:defRPr>
    </a:lvl8pPr>
    <a:lvl9pPr algn="l" defTabSz="457200" eaLnBrk="1" hangingPunct="1" latinLnBrk="0" marL="3657600" rtl="0">
      <a:defRPr kern="1200"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p="http://schemas.openxmlformats.org/presentationml/2006/main" xmlns:r="http://schemas.openxmlformats.org/officeDocument/2006/relationships">
  <p:normalViewPr>
    <p:restoredLeft autoAdjust="0" sz="15633"/>
    <p:restoredTop autoAdjust="0" sz="94711"/>
  </p:normalViewPr>
  <p:slideViewPr>
    <p:cSldViewPr snapToGrid="0" snapToObjects="1">
      <p:cViewPr varScale="1">
        <p:scale>
          <a:sx d="100" n="84"/>
          <a:sy d="100" n="84"/>
        </p:scale>
        <p:origin x="1278" y="60"/>
      </p:cViewPr>
      <p:guideLst>
        <p:guide orient="horz" pos="2160"/>
        <p:guide pos="2880"/>
      </p:guideLst>
    </p:cSldViewPr>
  </p:slideViewPr>
  <p:outlineViewPr>
    <p:cViewPr>
      <p:scale>
        <a:sx d="100" n="33"/>
        <a:sy d="100" n="33"/>
      </p:scale>
      <p:origin x="0" y="0"/>
    </p:cViewPr>
  </p:outlineViewPr>
  <p:notesTextViewPr>
    <p:cViewPr>
      <p:scale>
        <a:sx d="100" n="100"/>
        <a:sy d="100" n="100"/>
      </p:scale>
      <p:origin x="0" y="0"/>
    </p:cViewPr>
  </p:notesTextViewPr>
  <p:gridSpacing cx="76200" cy="76200"/>
</p:viewPr>
</file>

<file path=ppt/_rels/presentation.xml.rels><?xml version="1.0" encoding="UTF-8"?><Relationships xmlns="http://schemas.openxmlformats.org/package/2006/relationships"><Relationship Id="rId2" Type="http://schemas.openxmlformats.org/officeDocument/2006/relationships/slide" Target="slides/slide1.xml" /><Relationship Id="rId3" Type="http://schemas.openxmlformats.org/officeDocument/2006/relationships/slide" Target="slides/slide2.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slide" Target="slides/slide8.xml" /><Relationship Id="rId10" Type="http://schemas.openxmlformats.org/officeDocument/2006/relationships/slide" Target="slides/slide9.xml" /><Relationship Id="rId11" Type="http://schemas.openxmlformats.org/officeDocument/2006/relationships/slide" Target="slides/slide10.xml" /><Relationship Id="rId12" Type="http://schemas.openxmlformats.org/officeDocument/2006/relationships/slide" Target="slides/slide11.xml" /><Relationship Id="rId13" Type="http://schemas.openxmlformats.org/officeDocument/2006/relationships/slide" Target="slides/slide12.xml" /><Relationship Id="rId14" Type="http://schemas.openxmlformats.org/officeDocument/2006/relationships/slide" Target="slides/slide13.xml" /><Relationship Id="rId15" Type="http://schemas.openxmlformats.org/officeDocument/2006/relationships/slide" Target="slides/slide14.xml" /><Relationship Id="rId16" Type="http://schemas.openxmlformats.org/officeDocument/2006/relationships/slide" Target="slides/slide15.xml" /><Relationship Id="rId17" Type="http://schemas.openxmlformats.org/officeDocument/2006/relationships/slide" Target="slides/slide16.xml" /><Relationship Id="rId18" Type="http://schemas.openxmlformats.org/officeDocument/2006/relationships/slide" Target="slides/slide17.xml" /><Relationship Id="rId19" Type="http://schemas.openxmlformats.org/officeDocument/2006/relationships/slide" Target="slides/slide18.xml" /><Relationship Id="rId20" Type="http://schemas.openxmlformats.org/officeDocument/2006/relationships/slide" Target="slides/slide19.xml" /><Relationship Id="rId21" Type="http://schemas.openxmlformats.org/officeDocument/2006/relationships/slide" Target="slides/slide20.xml" /><Relationship Id="rId22" Type="http://schemas.openxmlformats.org/officeDocument/2006/relationships/slide" Target="slides/slide21.xml" /><Relationship Id="rId23" Type="http://schemas.openxmlformats.org/officeDocument/2006/relationships/slide" Target="slides/slide22.xml" /><Relationship Id="rId24" Type="http://schemas.openxmlformats.org/officeDocument/2006/relationships/slide" Target="slides/slide23.xml" /><Relationship Id="rId25" Type="http://schemas.openxmlformats.org/officeDocument/2006/relationships/slide" Target="slides/slide24.xml" /><Relationship Id="rId26" Type="http://schemas.openxmlformats.org/officeDocument/2006/relationships/slide" Target="slides/slide25.xml" /><Relationship Id="rId27" Type="http://schemas.openxmlformats.org/officeDocument/2006/relationships/slide" Target="slides/slide26.xml" /><Relationship Id="rId28" Type="http://schemas.openxmlformats.org/officeDocument/2006/relationships/slide" Target="slides/slide27.xml" /><Relationship Id="rId29" Type="http://schemas.openxmlformats.org/officeDocument/2006/relationships/slide" Target="slides/slide28.xml" /><Relationship Id="rId30" Type="http://schemas.openxmlformats.org/officeDocument/2006/relationships/slide" Target="slides/slide29.xml" /><Relationship Id="rId31" Type="http://schemas.openxmlformats.org/officeDocument/2006/relationships/slide" Target="slides/slide30.xml" /><Relationship Id="rId32" Type="http://schemas.openxmlformats.org/officeDocument/2006/relationships/slide" Target="slides/slide31.xml" /><Relationship Id="rId34" Type="http://schemas.openxmlformats.org/officeDocument/2006/relationships/viewProps" Target="viewProps.xml" /><Relationship Id="rId33" Type="http://schemas.openxmlformats.org/officeDocument/2006/relationships/presProps" Target="presProps.xml" /><Relationship Id="rId1" Type="http://schemas.openxmlformats.org/officeDocument/2006/relationships/slideMaster" Target="slideMasters/slideMaster1.xml" /><Relationship Id="rId36" Type="http://schemas.openxmlformats.org/officeDocument/2006/relationships/tableStyles" Target="tableStyles.xml" /><Relationship Id="rId35" Type="http://schemas.openxmlformats.org/officeDocument/2006/relationships/theme" Target="theme/theme1.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1EB5C9-1307-BA42-ABA2-0BC069CD8E7F}" type="datetimeFigureOut">
              <a:rPr lang="en-US" smtClean="0"/>
              <a:t>4/5/2019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444357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1EB5C9-1307-BA42-ABA2-0BC069CD8E7F}" type="datetimeFigureOut">
              <a:rPr lang="en-US" smtClean="0"/>
              <a:t>4/5/2019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13914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1EB5C9-1307-BA42-ABA2-0BC069CD8E7F}" type="datetimeFigureOut">
              <a:rPr lang="en-US" smtClean="0"/>
              <a:t>4/5/2019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81529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1EB5C9-1307-BA42-ABA2-0BC069CD8E7F}" type="datetimeFigureOut">
              <a:rPr lang="en-US" smtClean="0"/>
              <a:t>4/5/2019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38346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1EB5C9-1307-BA42-ABA2-0BC069CD8E7F}" type="datetimeFigureOut">
              <a:rPr lang="en-US" smtClean="0"/>
              <a:t>4/5/2019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073069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1EB5C9-1307-BA42-ABA2-0BC069CD8E7F}" type="datetimeFigureOut">
              <a:rPr lang="en-US" smtClean="0"/>
              <a:t>4/5/2019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619886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1EB5C9-1307-BA42-ABA2-0BC069CD8E7F}" type="datetimeFigureOut">
              <a:rPr lang="en-US" smtClean="0"/>
              <a:t>4/5/2019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35793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1EB5C9-1307-BA42-ABA2-0BC069CD8E7F}" type="datetimeFigureOut">
              <a:rPr lang="en-US" smtClean="0"/>
              <a:t>4/5/2019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472721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1EB5C9-1307-BA42-ABA2-0BC069CD8E7F}" type="datetimeFigureOut">
              <a:rPr lang="en-US" smtClean="0"/>
              <a:t>4/5/2019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130901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4/5/2019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40895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4/5/2019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66899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1EB5C9-1307-BA42-ABA2-0BC069CD8E7F}" type="datetimeFigureOut">
              <a:rPr lang="en-US" smtClean="0"/>
              <a:t>4/5/2019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EF2332-01BF-834F-8236-50238282D533}" type="slidenum">
              <a:rPr lang="en-US" smtClean="0"/>
              <a:t>‹#›</a:t>
            </a:fld>
            <a:endParaRPr lang="en-US"/>
          </a:p>
        </p:txBody>
      </p:sp>
    </p:spTree>
    <p:extLst>
      <p:ext uri="{BB962C8B-B14F-4D97-AF65-F5344CB8AC3E}">
        <p14:creationId xmlns:p14="http://schemas.microsoft.com/office/powerpoint/2010/main" val="36762008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png" /></Relationships>
</file>

<file path=ppt/slides/_rels/slide13.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png" /></Relationships>
</file>

<file path=ppt/slides/_rels/slide15.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6.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7.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18.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s>
</file>

<file path=ppt/slides/_rels/slide19.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0.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1.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hyperlink" Target="https://www.isc.org/dhcp/" TargetMode="External" /></Relationships>
</file>

<file path=ppt/slides/_rels/slide22.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5.jpg" /></Relationships>
</file>

<file path=ppt/slides/_rels/slide23.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4.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25.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hyperlink" Target="https://bind9.net/" TargetMode="External" /><Relationship Id="rId3" Type="http://schemas.openxmlformats.org/officeDocument/2006/relationships/hyperlink" Target="http://www.postfix.org/" TargetMode="External" /></Relationships>
</file>

<file path=ppt/slides/_rels/slide26.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png" /></Relationships>
</file>

<file path=ppt/slides/_rels/slide27.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hyperlink" Target="https://apache.org/" TargetMode="External" /></Relationships>
</file>

<file path=ppt/slides/_rels/slide28.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png" /></Relationships>
</file>

<file path=ppt/slides/_rels/slide29.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0.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31.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hyperlink" Target="https://app.diagrams.net/" TargetMode="External" /></Relationships>
</file>

<file path=ppt/slides/_rels/slide7.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png" /></Relationships>
</file>

<file path=ppt/slides/_rels/slide8.xml.rels><?xml version="1.0" encoding="UTF-8"?><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457200" y="1600200"/>
          <a:ext cx="8229600" cy="4521200"/>
        </p:xfrm>
        <a:graphic>
          <a:graphicData uri="http://schemas.openxmlformats.org/drawingml/2006/table">
            <a:tbl>
              <a:tblPr firstRow="1" bandRow="1">
                <a:tableStyleId>{5C22544A-7EE6-4342-B048-85BDC9FD1C3A}</a:tableStyleId>
              </a:tblPr>
              <a:tblGrid>
                <a:gridCol w="8229600"/>
              </a:tblGrid>
              <a:tr h="0">
                <a:tc>
                  <a:txBody>
                    <a:bodyPr/>
                    <a:lstStyle/>
                    <a:p>
                      <a:pPr lvl="0" marL="0" indent="0">
                        <a:buNone/>
                      </a:pPr>
                      <a:r>
                        <a:rPr/>
                        <a:t>Projet</a:t>
                      </a:r>
                      <a:r>
                        <a:rPr/>
                        <a:t> </a:t>
                      </a:r>
                      <a:r>
                        <a:rPr/>
                        <a:t>Nethub</a:t>
                      </a:r>
                    </a:p>
                  </a:txBody>
                  <a:tcPr/>
                </a:tc>
              </a:tr>
              <a:tr h="0">
                <a:tc>
                  <a:txBody>
                    <a:bodyPr/>
                    <a:lstStyle/>
                    <a:p>
                      <a:pPr lvl="0" marL="0" indent="0">
                        <a:buNone/>
                      </a:pPr>
                      <a:r>
                        <a:rPr/>
                        <a:t>Mohammad</a:t>
                      </a:r>
                      <a:r>
                        <a:rPr/>
                        <a:t> </a:t>
                      </a:r>
                      <a:r>
                        <a:rPr/>
                        <a:t>Djouadar</a:t>
                      </a:r>
                    </a:p>
                  </a:txBody>
                </a:tc>
              </a:tr>
              <a:tr h="0">
                <a:tc>
                  <a:txBody>
                    <a:bodyPr/>
                    <a:lstStyle/>
                    <a:p>
                      <a:pPr lvl="0" marL="0" indent="0">
                        <a:buNone/>
                      </a:pPr>
                      <a:r>
                        <a:rPr/>
                        <a:t>Ozcan</a:t>
                      </a:r>
                      <a:r>
                        <a:rPr/>
                        <a:t> </a:t>
                      </a:r>
                      <a:r>
                        <a:rPr/>
                        <a:t>Asci</a:t>
                      </a:r>
                    </a:p>
                  </a:txBody>
                </a:tc>
              </a:tr>
              <a:tr h="0">
                <a:tc>
                  <a:txBody>
                    <a:bodyPr/>
                    <a:lstStyle/>
                    <a:p>
                      <a:pPr lvl="0" marL="0" indent="0">
                        <a:buNone/>
                      </a:pPr>
                      <a:r>
                        <a:rPr/>
                        <a:t>Valentin</a:t>
                      </a:r>
                      <a:r>
                        <a:rPr/>
                        <a:t> </a:t>
                      </a:r>
                      <a:r>
                        <a:rPr/>
                        <a:t>Claisse</a:t>
                      </a:r>
                    </a:p>
                  </a:txBody>
                </a:tc>
              </a:tr>
              <a:tr h="0">
                <a:tc>
                  <a:txBody>
                    <a:bodyPr/>
                    <a:lstStyle/>
                    <a:p>
                      <a:pPr lvl="0" marL="0" indent="0">
                        <a:buNone/>
                      </a:pPr>
                      <a:r>
                        <a:rPr/>
                        <a:t>Esraa</a:t>
                      </a:r>
                      <a:r>
                        <a:rPr/>
                        <a:t> </a:t>
                      </a:r>
                      <a:r>
                        <a:rPr/>
                        <a:t>Haroun</a:t>
                      </a:r>
                      <a:r>
                        <a:rPr/>
                        <a:t> </a:t>
                      </a:r>
                      <a:r>
                        <a:rPr/>
                        <a:t>Yahia</a:t>
                      </a:r>
                    </a:p>
                  </a:txBody>
                </a:tc>
              </a:tr>
              <a:tr h="0">
                <a:tc>
                  <a:txBody>
                    <a:bodyPr/>
                    <a:lstStyle/>
                    <a:p>
                      <a:pPr lvl="0" marL="0" indent="0">
                        <a:buNone/>
                      </a:pPr>
                      <a:r>
                        <a:rPr/>
                        <a:t>Création</a:t>
                      </a:r>
                      <a:r>
                        <a:rPr/>
                        <a:t> </a:t>
                      </a:r>
                      <a:r>
                        <a:rPr/>
                        <a:t>d’un</a:t>
                      </a:r>
                      <a:r>
                        <a:rPr/>
                        <a:t> </a:t>
                      </a:r>
                      <a:r>
                        <a:rPr/>
                        <a:t>Réseau</a:t>
                      </a:r>
                      <a:r>
                        <a:rPr/>
                        <a:t> </a:t>
                      </a:r>
                      <a:r>
                        <a:rPr/>
                        <a:t>d’Entreprise</a:t>
                      </a:r>
                    </a:p>
                  </a:txBody>
                </a:tc>
              </a:tr>
              <a:tr h="0">
                <a:tc>
                  <a:txBody>
                    <a:bodyPr/>
                    <a:lstStyle/>
                    <a:p>
                      <a:pPr lvl="0" marL="0" indent="0">
                        <a:buNone/>
                      </a:pPr>
                      <a:r>
                        <a:rPr/>
                        <a:t>Superviseur</a:t>
                      </a:r>
                    </a:p>
                  </a:txBody>
                </a:tc>
              </a:tr>
              <a:tr h="0">
                <a:tc>
                  <a:txBody>
                    <a:bodyPr/>
                    <a:lstStyle/>
                    <a:p>
                      <a:pPr lvl="0" marL="0" indent="0">
                        <a:buNone/>
                      </a:pPr>
                      <a:r>
                        <a:rPr/>
                        <a:t>Yvan</a:t>
                      </a:r>
                      <a:r>
                        <a:rPr/>
                        <a:t> </a:t>
                      </a:r>
                      <a:r>
                        <a:rPr/>
                        <a:t>Peter</a:t>
                      </a:r>
                    </a:p>
                  </a:txBody>
                </a:tc>
              </a:tr>
            </a:tbl>
          </a:graphicData>
        </a:graphic>
      </p:graphicFrame>
    </p:spTree>
  </p:cSl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Justification</a:t>
            </a:r>
            <a:r>
              <a:rPr/>
              <a:t> </a:t>
            </a:r>
            <a:r>
              <a:rPr/>
              <a:t>des</a:t>
            </a:r>
            <a:r>
              <a:rPr/>
              <a:t> </a:t>
            </a:r>
            <a:r>
              <a:rPr/>
              <a:t>services</a:t>
            </a:r>
            <a:r>
              <a:rPr/>
              <a:t> </a:t>
            </a:r>
            <a:r>
              <a:rPr/>
              <a:t>utilisés</a:t>
            </a:r>
          </a:p>
        </p:txBody>
      </p:sp>
      <p:sp>
        <p:nvSpPr>
          <p:cNvPr id="3" name="Content Placeholder 2"/>
          <p:cNvSpPr>
            <a:spLocks noGrp="1"/>
          </p:cNvSpPr>
          <p:nvPr>
            <p:ph idx="1"/>
          </p:nvPr>
        </p:nvSpPr>
        <p:spPr/>
        <p:txBody>
          <a:bodyPr/>
          <a:lstStyle/>
          <a:p>
            <a:pPr lvl="0" marL="0" indent="0">
              <a:buNone/>
            </a:pPr>
            <a:r>
              <a:rPr/>
              <a:t>Nous avons préféré utiliser des solutions libres et gratuites en partie du à nos expériences personnelles, leurs performances et leurs documentations/solutions disponible en abondance.</a:t>
            </a:r>
          </a:p>
          <a:p>
            <a:pPr lvl="1"/>
            <a:r>
              <a:rPr/>
              <a:t>Pare-feu : Iptables car déjà présent sous Debian et est fortement utilisé.</a:t>
            </a:r>
          </a:p>
          <a:p>
            <a:pPr lvl="1"/>
            <a:r>
              <a:rPr/>
              <a:t>Web : Apache2 car déjà utilisé par certaines personnes du groupe et sa forte concentration de solutions en ligne.</a:t>
            </a:r>
          </a:p>
          <a:p>
            <a:pPr lvl="1"/>
            <a:r>
              <a:rPr/>
              <a:t>DNS, DHCP et Mail : bind9, isc-dhcp-server &amp; postfix car ils sont plutôt répandus et ont pas mal d’expérience, ce qui fait que l’on peut se fier à ces derniers.</a:t>
            </a:r>
          </a:p>
        </p:txBody>
      </p:sp>
    </p:spTree>
  </p:cSl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Réseau</a:t>
            </a:r>
            <a:r>
              <a:rPr/>
              <a:t> </a:t>
            </a:r>
            <a:r>
              <a:rPr/>
              <a:t>IP</a:t>
            </a:r>
          </a:p>
        </p:txBody>
      </p:sp>
      <p:sp>
        <p:nvSpPr>
          <p:cNvPr id="3" name="Content Placeholder 2"/>
          <p:cNvSpPr>
            <a:spLocks noGrp="1"/>
          </p:cNvSpPr>
          <p:nvPr>
            <p:ph idx="1"/>
          </p:nvPr>
        </p:nvSpPr>
        <p:spPr/>
        <p:txBody>
          <a:bodyPr/>
          <a:lstStyle/>
          <a:p>
            <a:pPr lvl="0" marL="0" indent="0">
              <a:spcBef>
                <a:spcPts val="3000"/>
              </a:spcBef>
              <a:buNone/>
            </a:pPr>
            <a:r>
              <a:rPr b="1"/>
              <a:t>Switch</a:t>
            </a:r>
          </a:p>
        </p:txBody>
      </p:sp>
    </p:spTree>
  </p:cSl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mgs/switch.png" id="0" name="Picture 1"/>
          <p:cNvPicPr>
            <a:picLocks noGrp="1" noChangeAspect="1"/>
          </p:cNvPicPr>
          <p:nvPr/>
        </p:nvPicPr>
        <p:blipFill>
          <a:blip r:embed="rId2"/>
          <a:stretch>
            <a:fillRect/>
          </a:stretch>
        </p:blipFill>
        <p:spPr bwMode="auto">
          <a:xfrm>
            <a:off x="2311400" y="1600200"/>
            <a:ext cx="4521200" cy="4521200"/>
          </a:xfrm>
          <a:prstGeom prst="rect">
            <a:avLst/>
          </a:prstGeom>
          <a:noFill/>
          <a:ln w="9525">
            <a:noFill/>
            <a:headEnd/>
            <a:tailEnd/>
          </a:ln>
        </p:spPr>
      </p:pic>
    </p:spTree>
  </p:cSl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Pour améliorer la qualité de service du réseau, ce dernier a été séparé en 3 VLANs :</a:t>
            </a:r>
          </a:p>
          <a:p>
            <a:pPr lvl="1"/>
            <a:r>
              <a:rPr b="1"/>
              <a:t>VLAN 2 Administration</a:t>
            </a:r>
            <a:r>
              <a:rPr/>
              <a:t> : 192.168.10.2</a:t>
            </a:r>
          </a:p>
          <a:p>
            <a:pPr lvl="1"/>
            <a:r>
              <a:rPr b="1"/>
              <a:t>VLAN 3 Comptabilité</a:t>
            </a:r>
            <a:r>
              <a:rPr/>
              <a:t> : 192.168.20.3</a:t>
            </a:r>
          </a:p>
          <a:p>
            <a:pPr lvl="1"/>
            <a:r>
              <a:rPr b="1"/>
              <a:t>VLAN 4 Production</a:t>
            </a:r>
            <a:r>
              <a:rPr/>
              <a:t> : 192.168.30.4</a:t>
            </a:r>
          </a:p>
          <a:p>
            <a:pPr lvl="0" marL="0" indent="0">
              <a:buNone/>
            </a:pPr>
            <a:r>
              <a:rPr/>
              <a:t>On attribue les ports du Switch au différents VLANs :</a:t>
            </a:r>
          </a:p>
          <a:p>
            <a:pPr lvl="0" indent="0">
              <a:buNone/>
            </a:pPr>
            <a:r>
              <a:rPr>
                <a:latin typeface="Courier"/>
              </a:rPr>
              <a:t>interface FastEthernet0/1
 switchport access vlan 3
 no keepalive
!
interface FastEthernet0/2
 switchport access vlan 3
 no keepalive
!
interface FastEthernet0/17
 switchport access vlan 4
 no keepalive
!
interface FastEthernet0/18
 switchport access vlan 4
 no keepalive
!
interface FastEthernet0/33
 switchport access vlan 2
 no keepalive
!
interface FastEthernet0/48
 switchport trunk encapsulation dot1q
 switchport mode trunk
 no keepalive
!</a:t>
            </a:r>
          </a:p>
          <a:p>
            <a:pPr lvl="0" marL="0" indent="0">
              <a:spcBef>
                <a:spcPts val="3000"/>
              </a:spcBef>
              <a:buNone/>
            </a:pPr>
            <a:r>
              <a:rPr b="1"/>
              <a:t>Routeur</a:t>
            </a:r>
          </a:p>
        </p:txBody>
      </p:sp>
    </p:spTree>
  </p:cSl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mgs/router.png" id="0" name="Picture 1"/>
          <p:cNvPicPr>
            <a:picLocks noGrp="1" noChangeAspect="1"/>
          </p:cNvPicPr>
          <p:nvPr/>
        </p:nvPicPr>
        <p:blipFill>
          <a:blip r:embed="rId2"/>
          <a:stretch>
            <a:fillRect/>
          </a:stretch>
        </p:blipFill>
        <p:spPr bwMode="auto">
          <a:xfrm>
            <a:off x="457200" y="1866900"/>
            <a:ext cx="8229600" cy="3987800"/>
          </a:xfrm>
          <a:prstGeom prst="rect">
            <a:avLst/>
          </a:prstGeom>
          <a:noFill/>
          <a:ln w="9525">
            <a:noFill/>
            <a:headEnd/>
            <a:tailEnd/>
          </a:ln>
        </p:spPr>
      </p:pic>
    </p:spTree>
  </p:cSl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Pour qu’il soit accessible depuis l’extérieur, un NAT a été configuré. Ci-dessous voici la configuration appliquée sur le Routeur pour traduire l’adresse IP privée du serveur vers une adresse publique pour permettre à l’autre groupe d’y accèder.</a:t>
            </a:r>
          </a:p>
        </p:txBody>
      </p:sp>
    </p:spTree>
  </p:cSl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457200" y="1600200"/>
          <a:ext cx="8229600" cy="4521200"/>
        </p:xfrm>
        <a:graphic>
          <a:graphicData uri="http://schemas.openxmlformats.org/drawingml/2006/table">
            <a:tbl>
              <a:tblPr firstRow="1" bandRow="1">
                <a:tableStyleId>{5C22544A-7EE6-4342-B048-85BDC9FD1C3A}</a:tableStyleId>
              </a:tblPr>
              <a:tblGrid>
                <a:gridCol w="4114800"/>
                <a:gridCol w="4114800"/>
              </a:tblGrid>
              <a:tr h="0">
                <a:tc>
                  <a:txBody>
                    <a:bodyPr/>
                    <a:lstStyle/>
                    <a:p>
                      <a:pPr lvl="0" marL="0" indent="0">
                        <a:buNone/>
                      </a:pPr>
                      <a:r>
                        <a:rPr/>
                        <a:t>Adresse</a:t>
                      </a:r>
                      <a:r>
                        <a:rPr/>
                        <a:t> </a:t>
                      </a:r>
                      <a:r>
                        <a:rPr/>
                        <a:t>IP</a:t>
                      </a:r>
                      <a:r>
                        <a:rPr/>
                        <a:t> </a:t>
                      </a:r>
                      <a:r>
                        <a:rPr/>
                        <a:t>Privée</a:t>
                      </a:r>
                    </a:p>
                  </a:txBody>
                  <a:tcPr/>
                </a:tc>
                <a:tc>
                  <a:txBody>
                    <a:bodyPr/>
                    <a:lstStyle/>
                    <a:p>
                      <a:pPr lvl="0" marL="0" indent="0">
                        <a:buNone/>
                      </a:pPr>
                      <a:r>
                        <a:rPr/>
                        <a:t>Adresse</a:t>
                      </a:r>
                      <a:r>
                        <a:rPr/>
                        <a:t> </a:t>
                      </a:r>
                      <a:r>
                        <a:rPr/>
                        <a:t>IP</a:t>
                      </a:r>
                      <a:r>
                        <a:rPr/>
                        <a:t> </a:t>
                      </a:r>
                      <a:r>
                        <a:rPr/>
                        <a:t>Publique</a:t>
                      </a:r>
                    </a:p>
                  </a:txBody>
                  <a:tcPr/>
                </a:tc>
              </a:tr>
              <a:tr h="0">
                <a:tc>
                  <a:txBody>
                    <a:bodyPr/>
                    <a:lstStyle/>
                    <a:p>
                      <a:pPr lvl="0" marL="0" indent="0">
                        <a:buNone/>
                      </a:pPr>
                      <a:r>
                        <a:rPr/>
                        <a:t>192.168.10.254</a:t>
                      </a:r>
                    </a:p>
                  </a:txBody>
                </a:tc>
                <a:tc>
                  <a:txBody>
                    <a:bodyPr/>
                    <a:lstStyle/>
                    <a:p>
                      <a:pPr lvl="0" marL="0" indent="0">
                        <a:buNone/>
                      </a:pPr>
                      <a:r>
                        <a:rPr/>
                        <a:t>10.0.0.2</a:t>
                      </a:r>
                    </a:p>
                  </a:txBody>
                </a:tc>
              </a:tr>
            </a:tbl>
          </a:graphicData>
        </a:graphic>
      </p:graphicFrame>
    </p:spTree>
  </p:cSl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b="1"/>
              <a:t>Gig0/0.1 (VLAN 2)</a:t>
            </a:r>
            <a:r>
              <a:rPr/>
              <a:t> : 192.168.10.254/24</a:t>
            </a:r>
          </a:p>
          <a:p>
            <a:pPr lvl="1"/>
            <a:r>
              <a:rPr b="1"/>
              <a:t>Gig0/0.2 (VLAN 3)</a:t>
            </a:r>
            <a:r>
              <a:rPr/>
              <a:t> : 192.168.20.254/24</a:t>
            </a:r>
          </a:p>
          <a:p>
            <a:pPr lvl="1"/>
            <a:r>
              <a:rPr b="1"/>
              <a:t>Gig0/0.3 (VLAN 4)</a:t>
            </a:r>
            <a:r>
              <a:rPr/>
              <a:t> : 192.168.30.254/24</a:t>
            </a:r>
          </a:p>
          <a:p>
            <a:pPr lvl="1"/>
            <a:r>
              <a:rPr b="1"/>
              <a:t>Gig0/1</a:t>
            </a:r>
            <a:r>
              <a:rPr/>
              <a:t> : 10.0.0.2/30</a:t>
            </a:r>
          </a:p>
          <a:p>
            <a:pPr lvl="0" indent="0">
              <a:buNone/>
            </a:pPr>
            <a:r>
              <a:rPr>
                <a:latin typeface="Courier"/>
              </a:rPr>
              <a:t>interface GigabitEthernet0/0.3
 encapsulation dot1Q 4
 ip address 192.168.30.254 255.255.255.0
 ip helper-address 192.168.10.12
 ip nat inside
 ip virtual-reassembly in
 no cdp enable
!
interface GigabitEthernet0/1
 ip address 10.0.0.2 255.0.0.0
 ip nat outside
 ip virtual-reassembly in
 duplex auto
 speed auto
!
ip nat source static 192.168.10.254 10.0.0.2</a:t>
            </a:r>
          </a:p>
          <a:p>
            <a:pPr lvl="0" marL="0" indent="0">
              <a:buNone/>
            </a:pPr>
            <a:r>
              <a:rPr/>
              <a:t>Le Serveur contient le service DHCP qui s’occupe d’attribuer automatiquement aux PC Utilisateurs leurs adresses IP respectives. Comme il y a de l’inter-VLAN, les 2 VLANs autres que le serveur n’avaient pas accès au service DHCP, pour cela une petite configuration a été appliquée sur les sous-interfaces :</a:t>
            </a:r>
          </a:p>
          <a:p>
            <a:pPr lvl="0" marL="0" indent="0">
              <a:buNone/>
            </a:pPr>
            <a:r>
              <a:rPr/>
              <a:t>Les lignes </a:t>
            </a:r>
            <a:r>
              <a:rPr i="1"/>
              <a:t>ip helper-address xxx</a:t>
            </a:r>
            <a:r>
              <a:rPr/>
              <a:t> permet de renseigner le serveur DHCP sur le Routeur pour que les VLANs Comptabilité et Production puissent y accéder.</a:t>
            </a:r>
          </a:p>
          <a:p>
            <a:pPr lvl="0" marL="0" indent="0">
              <a:spcBef>
                <a:spcPts val="3000"/>
              </a:spcBef>
              <a:buNone/>
            </a:pPr>
            <a:r>
              <a:rPr b="1"/>
              <a:t>Relation entre le réseau du Groupe 1 et du Groupe 2</a:t>
            </a:r>
          </a:p>
          <a:p>
            <a:pPr lvl="0" marL="0" indent="0">
              <a:buNone/>
            </a:pPr>
            <a:r>
              <a:rPr/>
              <a:t>En effet, les deux réseaux devaient impérativement communiquer entre eux. Il faut donc y ajouter un routage. Nous avons choisi un routage dynamique pour sa simplicité. Nous avons donc utiliser RIP. Après l’avoir conifgurer comme cela :</a:t>
            </a:r>
          </a:p>
          <a:p>
            <a:pPr lvl="0" indent="0">
              <a:buNone/>
            </a:pPr>
            <a:r>
              <a:rPr>
                <a:latin typeface="Courier"/>
              </a:rPr>
              <a:t>router rip
 version 2
 network 10.0.0.0
 network 192.168.10.0
 network 192.168.20.0
 network 192.168.30.0
!</a:t>
            </a:r>
          </a:p>
          <a:p>
            <a:pPr lvl="0" marL="0" indent="0">
              <a:buNone/>
            </a:pPr>
            <a:r>
              <a:rPr/>
              <a:t>La table de routage ressemble à cela :</a:t>
            </a:r>
          </a:p>
          <a:p>
            <a:pPr lvl="0" indent="0">
              <a:buNone/>
            </a:pPr>
            <a:r>
              <a:rPr>
                <a:latin typeface="Courier"/>
              </a:rPr>
              <a:t>Gateway of last resort is not set
      10.0.0.0/8 is variably subnetted, 2 subnets, 2 masks
C        10.0.0.0/8 is directly connected, GigabitEthernet0/1
L        10.0.0.2/32 is directly connected, GigabitEthernet0/1
      192.168.10.0/24 is variably subnetted, 2 subnets, 2 masks
C        192.168.10.0/24 is directly connected, GigabitEthernet0/0.1
L        192.168.10.254/32 is directly connected, GigabitEthernet0/0.1
      192.168.20.0/24 is variably subnetted, 2 subnets, 2 masks
C        192.168.20.0/24 is directly connected, GigabitEthernet0/0.2
L        192.168.20.254/32 is directly connected, GigabitEthernet0/0.2
      192.168.30.0/24 is variably subnetted, 2 subnets, 2 masks
C        192.168.30.0/24 is directly connected, GigabitEthernet0/0.3
L        192.168.30.254/32 is directly connected, GigabitEthernet0/0.3
R     192.168.40.0/24 [120/1] via 10.0.0.1, 00:00:07, GigabitEthernet0/1
R     192.168.50.0/24 [120/1] via 10.0.0.1, 00:00:07, GigabitEthernet0/1
R     192.168.60.0/24 [120/1] via 10.0.0.1, 00:00:07, GigabitEthernet0/1</a:t>
            </a:r>
          </a:p>
          <a:p>
            <a:pPr lvl="0" marL="0" indent="0">
              <a:spcBef>
                <a:spcPts val="3000"/>
              </a:spcBef>
              <a:buNone/>
            </a:pPr>
            <a:r>
              <a:rPr b="1"/>
              <a:t>Importation des configurations sur le matériel réel</a:t>
            </a:r>
          </a:p>
          <a:p>
            <a:pPr lvl="0" marL="0" indent="0">
              <a:buNone/>
            </a:pPr>
            <a:r>
              <a:rPr/>
              <a:t>Pour ne pas monopoliser les routeurs/switchs et laisser d’autre personnes après nous les utiliser, nous sauvegardons chaque config à distance et les ré-implentons à chaque début de séances. Pour cela, on utilise TFTP.</a:t>
            </a:r>
          </a:p>
          <a:p>
            <a:pPr lvl="0" marL="0" indent="0">
              <a:buNone/>
            </a:pPr>
            <a:r>
              <a:rPr/>
              <a:t>Voici un exemple d’utilisation de TFTP par Cisco sur un routeur :</a:t>
            </a:r>
          </a:p>
          <a:p>
            <a:pPr lvl="0" indent="0">
              <a:buNone/>
            </a:pPr>
            <a:r>
              <a:rPr>
                <a:latin typeface="Courier"/>
              </a:rPr>
              <a:t>Router#copy tftp running-config
Address or name of remote host []? (host_ip)
Source filename []? backup_cfg_for_my_router
Destination filename [running-config]?
Accessing tftp://ip/backup_cfg_for_my_router...
Loading backup_cfg_for_router from (ip): !
[OK - 1030 bytes]
1030 bytes copied in 9.612 secs (107 bytes/sec)
R2#</a:t>
            </a:r>
          </a:p>
          <a:p>
            <a:pPr lvl="0" marL="0" indent="0">
              <a:buNone/>
            </a:pPr>
            <a:r>
              <a:rPr/>
              <a:t>Notre salle ayant déjà des utilisateurs avec TFTP, il suffit de renseigner leurs adresses IP et un nom de fichier pour récupérer/envoyer les configurations.</a:t>
            </a:r>
          </a:p>
        </p:txBody>
      </p:sp>
    </p:spTree>
  </p:cSl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Pare-Feu</a:t>
            </a:r>
          </a:p>
        </p:txBody>
      </p:sp>
      <p:pic>
        <p:nvPicPr>
          <p:cNvPr descr="imgs/firewall.png" id="0" name="Picture 1"/>
          <p:cNvPicPr>
            <a:picLocks noGrp="1" noChangeAspect="1"/>
          </p:cNvPicPr>
          <p:nvPr/>
        </p:nvPicPr>
        <p:blipFill>
          <a:blip r:embed="rId2"/>
          <a:stretch>
            <a:fillRect/>
          </a:stretch>
        </p:blipFill>
        <p:spPr bwMode="auto">
          <a:xfrm>
            <a:off x="2311400" y="1600200"/>
            <a:ext cx="4521200" cy="4521200"/>
          </a:xfrm>
          <a:prstGeom prst="rect">
            <a:avLst/>
          </a:prstGeom>
          <a:noFill/>
          <a:ln w="9525">
            <a:noFill/>
            <a:headEnd/>
            <a:tailEnd/>
          </a:ln>
        </p:spPr>
      </p:pic>
    </p:spTree>
  </p:cSl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Afin de sécuriser le réseau comme demandé, un pare-feu </a:t>
            </a:r>
            <a:r>
              <a:rPr i="1"/>
              <a:t>IPTables</a:t>
            </a:r>
            <a:r>
              <a:rPr/>
              <a:t> a été mis en place sur un PC sous Linux.</a:t>
            </a:r>
          </a:p>
          <a:p>
            <a:pPr lvl="0" marL="0" indent="0">
              <a:spcBef>
                <a:spcPts val="3000"/>
              </a:spcBef>
              <a:buNone/>
            </a:pPr>
            <a:r>
              <a:rPr b="1"/>
              <a:t>Règles d’IPTables</a:t>
            </a:r>
          </a:p>
          <a:p>
            <a:pPr lvl="0" marL="0" indent="0">
              <a:buNone/>
            </a:pPr>
            <a:r>
              <a:rPr/>
              <a:t>Remise à zéro des règles de base :</a:t>
            </a:r>
          </a:p>
          <a:p>
            <a:pPr lvl="0" indent="0">
              <a:buNone/>
            </a:pPr>
            <a:r>
              <a:rPr>
                <a:latin typeface="Courier"/>
              </a:rPr>
              <a:t>iptables -F</a:t>
            </a:r>
          </a:p>
          <a:p>
            <a:pPr lvl="0" marL="0" indent="0">
              <a:buNone/>
            </a:pPr>
            <a:r>
              <a:rPr/>
              <a:t>On active le traffic en localhost</a:t>
            </a:r>
          </a:p>
          <a:p>
            <a:pPr lvl="0" indent="0">
              <a:buNone/>
            </a:pPr>
            <a:r>
              <a:rPr>
                <a:latin typeface="Courier"/>
              </a:rPr>
              <a:t>iptables -A INPUT -i lo -j ACCEPT
// -A --&gt; pour préciser la chain
// -i --&gt; -i pour préciser l'interface
// lo --&gt; interface utilisé pour les communcation hote local</a:t>
            </a:r>
          </a:p>
          <a:p>
            <a:pPr lvl="0" marL="0" indent="0">
              <a:buNone/>
            </a:pPr>
            <a:r>
              <a:rPr/>
              <a:t>Activation connexion HTTP/SSH/HTTPS</a:t>
            </a:r>
          </a:p>
          <a:p>
            <a:pPr lvl="0" indent="0">
              <a:buNone/>
            </a:pPr>
            <a:r>
              <a:rPr>
                <a:latin typeface="Courier"/>
              </a:rPr>
              <a:t>    iptables -A INPUT -p tcp --dport 22 -j ACCEPT
    // 22 pour le port SSH
    iptables -A INPUT -p tcp --dport 80 -j ACCEPT
    // 80 pour le port HTTP
    iptables -A INPUT -p tcp --dport 443 -j ACCEPT
    // 443 pour le port HTTPS
    // -p --&gt; préciser le protocole
    // -dport --&gt; préciser le port concerné</a:t>
            </a:r>
          </a:p>
          <a:p>
            <a:pPr lvl="0" marL="0" indent="0">
              <a:buNone/>
            </a:pPr>
            <a:r>
              <a:rPr/>
              <a:t>Activation connexion DNS</a:t>
            </a:r>
          </a:p>
          <a:p>
            <a:pPr lvl="0" indent="0">
              <a:buNone/>
            </a:pPr>
            <a:r>
              <a:rPr>
                <a:latin typeface="Courier"/>
              </a:rPr>
              <a:t>iptables -t filter -A INPUT -p tcp --dport 53 -j ACCEPT
iptables -t filter -A OUTPUT -p tcp --dport 53 -j ACCEPT
iptables -t filter -A OUTPUT -p udp --dport 53 -j ACCEPT
iptables -t filter -A INPUT -p udp --dport 53 -j ACCEPT</a:t>
            </a:r>
          </a:p>
          <a:p>
            <a:pPr lvl="0" marL="0" indent="0">
              <a:buNone/>
            </a:pPr>
            <a:r>
              <a:rPr/>
              <a:t>Activation pour serveur mail:</a:t>
            </a:r>
          </a:p>
          <a:p>
            <a:pPr lvl="0" indent="0">
              <a:buNone/>
            </a:pPr>
            <a:r>
              <a:rPr>
                <a:latin typeface="Courier"/>
              </a:rPr>
              <a:t>    iptables -t filter -A INPUT -p tcp --dport 25 -j ACCEPT
    iptables -t filter -A OUTPUT -p tcp --dport 25 -j ACCEPT
    // 25 --&gt; port 25 utilisé pour SMTP(envoie e-mail)
----
    iptables -t filter -A INPUT -p tcp --dport 110 -j ACCEPT
    iptables -t filter -A OUTPUT -p tcp --dport 110 -j ACCEPT
    // 110 --&gt; port 110 utilisé pour  POP3(reception d-email)
-----
    iptables -t filter -A INPUT -p tcp --dport 143 -j ACCEPT
    iptables -t filter -A OUTPUT -p tcp --dport 143 -j ACCEPT
    // 143 --&gt; port 143 utilisé pour IMAP( stockage des e-mail)</a:t>
            </a:r>
          </a:p>
          <a:p>
            <a:pPr lvl="0" marL="0" indent="0">
              <a:buNone/>
            </a:pPr>
            <a:r>
              <a:rPr/>
              <a:t>Autorisation PING :</a:t>
            </a:r>
          </a:p>
          <a:p>
            <a:pPr lvl="0" indent="0">
              <a:buNone/>
            </a:pPr>
            <a:r>
              <a:rPr>
                <a:latin typeface="Courier"/>
              </a:rPr>
              <a:t>    iptables -t filter -A INPUT -p icmp -j ACCEPT
    iptables -t filter -A OUTPUT -p icmp -j ACCEPT
    // icmp --&gt; protocole de ping
    // - t filter --&gt; table filter qui consiste a indiquer les régles des paquets,port,protocole.</a:t>
            </a:r>
          </a:p>
          <a:p>
            <a:pPr lvl="0" marL="0" indent="0">
              <a:buNone/>
            </a:pPr>
            <a:r>
              <a:rPr/>
              <a:t>Refuser tout les autres trafics sauf ceux autorisé :</a:t>
            </a:r>
          </a:p>
          <a:p>
            <a:pPr lvl="0" indent="0">
              <a:buNone/>
            </a:pPr>
            <a:r>
              <a:rPr>
                <a:latin typeface="Courier"/>
              </a:rPr>
              <a:t>/!\ Attention: Cette commande est à appliquer en dernière régle sinon blocage de tout le reste./!\
    iptables -A INPUT -j DROP</a:t>
            </a:r>
          </a:p>
          <a:p>
            <a:pPr lvl="0" marL="0" indent="0">
              <a:buNone/>
            </a:pPr>
            <a:r>
              <a:rPr/>
              <a:t>Cependant, ce pare-feu n’est pas intégré au réseau suite à notre choix de ne pas intégrer de “DMZ”. Notre solution de subtitution sont les “ACL”.</a:t>
            </a:r>
          </a:p>
        </p:txBody>
      </p:sp>
    </p:spTree>
  </p:cSl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Remerciements</a:t>
            </a:r>
          </a:p>
        </p:txBody>
      </p:sp>
      <p:sp>
        <p:nvSpPr>
          <p:cNvPr id="3" name="Content Placeholder 2"/>
          <p:cNvSpPr>
            <a:spLocks noGrp="1"/>
          </p:cNvSpPr>
          <p:nvPr>
            <p:ph idx="1"/>
          </p:nvPr>
        </p:nvSpPr>
        <p:spPr/>
        <p:txBody>
          <a:bodyPr/>
          <a:lstStyle/>
          <a:p>
            <a:pPr lvl="0" marL="0" indent="0">
              <a:buNone/>
            </a:pPr>
            <a:r>
              <a:rPr/>
              <a:t>Nous tenons à d’abord remercier :</a:t>
            </a:r>
          </a:p>
          <a:p>
            <a:pPr lvl="1"/>
            <a:r>
              <a:rPr b="1"/>
              <a:t>Yvan Peter</a:t>
            </a:r>
            <a:r>
              <a:rPr/>
              <a:t> et </a:t>
            </a:r>
            <a:r>
              <a:rPr b="1"/>
              <a:t>Michael Hauspie</a:t>
            </a:r>
            <a:r>
              <a:rPr/>
              <a:t> : Pour avoir aider et conseiller l’ensemble des équipes.</a:t>
            </a:r>
          </a:p>
          <a:p>
            <a:pPr lvl="1"/>
            <a:r>
              <a:rPr b="1"/>
              <a:t>L’IUT A de Lille</a:t>
            </a:r>
            <a:r>
              <a:rPr/>
              <a:t> : Pour nous avoir fourni le matériel permettant la réalisation du projet.</a:t>
            </a:r>
          </a:p>
        </p:txBody>
      </p:sp>
    </p:spTree>
  </p:cSl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ACLs</a:t>
            </a:r>
          </a:p>
        </p:txBody>
      </p:sp>
      <p:sp>
        <p:nvSpPr>
          <p:cNvPr id="3" name="Content Placeholder 2"/>
          <p:cNvSpPr>
            <a:spLocks noGrp="1"/>
          </p:cNvSpPr>
          <p:nvPr>
            <p:ph idx="1"/>
          </p:nvPr>
        </p:nvSpPr>
        <p:spPr/>
        <p:txBody>
          <a:bodyPr/>
          <a:lstStyle/>
          <a:p>
            <a:pPr lvl="0" marL="0" indent="0">
              <a:buNone/>
            </a:pPr>
            <a:r>
              <a:rPr/>
              <a:t>Les Access Control List permettent de filtrer les accès entre les différents réseaux ou de filtrer les accès au routeur lui même.</a:t>
            </a:r>
          </a:p>
          <a:p>
            <a:pPr lvl="0" marL="0" indent="0">
              <a:spcBef>
                <a:spcPts val="3000"/>
              </a:spcBef>
              <a:buNone/>
            </a:pPr>
            <a:r>
              <a:rPr b="1"/>
              <a:t>Création de l’ACL</a:t>
            </a:r>
          </a:p>
          <a:p>
            <a:pPr lvl="0" indent="0">
              <a:buNone/>
            </a:pPr>
            <a:r>
              <a:rPr>
                <a:latin typeface="Courier"/>
              </a:rPr>
              <a:t>R2# conf t
R2(config)# ip access-list extended (nom)</a:t>
            </a:r>
          </a:p>
          <a:p>
            <a:pPr lvl="0" marL="0" indent="0">
              <a:spcBef>
                <a:spcPts val="3000"/>
              </a:spcBef>
              <a:buNone/>
            </a:pPr>
            <a:r>
              <a:rPr b="1"/>
              <a:t>Intégration des régles dans ACL :</a:t>
            </a:r>
          </a:p>
          <a:p>
            <a:pPr lvl="0" indent="0">
              <a:buNone/>
            </a:pPr>
            <a:r>
              <a:rPr>
                <a:latin typeface="Courier"/>
              </a:rPr>
              <a:t>ip access-list extended entreprise
permit tcp any 192.168.10.0 0.0.0.255 eq 53
    //-&gt; Régle ACL d'autorisation du protocole TCP sur le port 53(DNS) de l'exterieur vers le réseau 192.168.10.0
permit tcp any 192.168.40.0 0.0.0.255 eq 80
    //-&gt; Régle ACL d'autorisation du protocole TCP sur le port 80(HTTP) de l'exterieur vers le réseau 192.168.40.0
permit tcp any 192.168.40.0 0.0.0.255 eq 443
    //-&gt; Régle ACL d'autorisation du protocole TCP sur le port 443(HTTPS) de l'exterieur vers le réseau 192.168.40.0
permit udp any 192.168.40.0 0.0.0.255 eq 53
    //-&gt; Régle ACL d'autorisation du protocole UDP sur le port 80(DNS) de l'exterieur vers le réseau 192.168.40.0
permit udp any 192.168.40.0 0.0.0.255 eq 443
    //-&gt; Régle ACL d'autorisation du protocole UDP sur le port 443(HTTPS) de l'exterieur vers le réseau 192.168.40.0
 permit tcp any any eq 25
    //-&gt; Régle ACL d'autorisation du protocole TCP sur le port 25 (SMTP)
 permit tcp any any eq 110
    //-&gt; Régle ACL d'autorisation du protocole TCP sur le port 110 (POP3)
 permit tcp any any eq 143
    //-&gt; Régle ACL d'autorisation du protocole TCP sur le port 143 (IMAP)
  deny icmp any any
//-&gt; Règle ACL de filtrage du protocole ICMP de l'extérieur vers notre réseau privé.</a:t>
            </a:r>
          </a:p>
          <a:p>
            <a:pPr lvl="0" marL="0" indent="0">
              <a:spcBef>
                <a:spcPts val="3000"/>
              </a:spcBef>
              <a:buNone/>
            </a:pPr>
            <a:r>
              <a:rPr b="1"/>
              <a:t>Application de l’ACL sur l’interface donnant à l’extérieur:</a:t>
            </a:r>
          </a:p>
          <a:p>
            <a:pPr lvl="0" indent="0">
              <a:buNone/>
            </a:pPr>
            <a:r>
              <a:rPr>
                <a:latin typeface="Courier"/>
              </a:rPr>
              <a:t>R2#conf t
R2(config)#int GigabitEthernet0/1
R2(config-if)#ip access-group exterieur out</a:t>
            </a:r>
          </a:p>
          <a:p>
            <a:pPr lvl="0" marL="0" indent="0">
              <a:spcBef>
                <a:spcPts val="3000"/>
              </a:spcBef>
              <a:buNone/>
            </a:pPr>
            <a:r>
              <a:rPr b="1"/>
              <a:t>Table ACL</a:t>
            </a:r>
          </a:p>
          <a:p>
            <a:pPr lvl="0" indent="0">
              <a:buNone/>
            </a:pPr>
            <a:r>
              <a:rPr>
                <a:latin typeface="Courier"/>
              </a:rPr>
              <a:t>show access-list "nom"
Extended IP access list entreprise
    10 permit tcp any 192.168.10.0 0.0.0.255 eq domain
    20 permit tcp any 192.168.10.0 0.0.0.255 eq www
    30 permit tcp any 192.168.10.0 0.0.0.255 eq 443
    40 permit udp any 192.168.10.0 0.0.0.255 eq domain
    50 permit udp any 192.168.10.0 0.0.0.255 eq 443
    60 deny icmp any any
    70 permit tcp any any eq smtp
    80 permit tcp any any eq pop3
    90 permit tcp any any eq 143</a:t>
            </a:r>
          </a:p>
          <a:p>
            <a:pPr lvl="0" marL="0" indent="0">
              <a:buNone/>
            </a:pPr>
            <a:r>
              <a:rPr/>
              <a:t>Ainsi, nous avons choisi les ports et protocoles bloqués de l’extérieur vers notre réseau privé.</a:t>
            </a:r>
          </a:p>
        </p:txBody>
      </p:sp>
    </p:spTree>
  </p:cSl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PC</a:t>
            </a:r>
            <a:r>
              <a:rPr/>
              <a:t> </a:t>
            </a:r>
            <a:r>
              <a:rPr/>
              <a:t>Administration</a:t>
            </a:r>
          </a:p>
        </p:txBody>
      </p:sp>
      <p:sp>
        <p:nvSpPr>
          <p:cNvPr id="3" name="Content Placeholder 2"/>
          <p:cNvSpPr>
            <a:spLocks noGrp="1"/>
          </p:cNvSpPr>
          <p:nvPr>
            <p:ph idx="1"/>
          </p:nvPr>
        </p:nvSpPr>
        <p:spPr/>
        <p:txBody>
          <a:bodyPr/>
          <a:lstStyle/>
          <a:p>
            <a:pPr lvl="0" marL="0" indent="0">
              <a:spcBef>
                <a:spcPts val="3000"/>
              </a:spcBef>
              <a:buNone/>
            </a:pPr>
            <a:r>
              <a:rPr b="1"/>
              <a:t>DHCP</a:t>
            </a:r>
          </a:p>
          <a:p>
            <a:pPr lvl="0" marL="0" indent="0">
              <a:buNone/>
            </a:pPr>
            <a:r>
              <a:rPr>
                <a:hlinkClick r:id="rId2"/>
              </a:rPr>
              <a:t>https://www.isc.org/dhcp/</a:t>
            </a:r>
          </a:p>
        </p:txBody>
      </p:sp>
    </p:spTree>
  </p:cSl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mgs/isc.jpg" id="0" name="Picture 1"/>
          <p:cNvPicPr>
            <a:picLocks noGrp="1" noChangeAspect="1"/>
          </p:cNvPicPr>
          <p:nvPr/>
        </p:nvPicPr>
        <p:blipFill>
          <a:blip r:embed="rId2"/>
          <a:stretch>
            <a:fillRect/>
          </a:stretch>
        </p:blipFill>
        <p:spPr bwMode="auto">
          <a:xfrm>
            <a:off x="2311400" y="1600200"/>
            <a:ext cx="4521200" cy="4521200"/>
          </a:xfrm>
          <a:prstGeom prst="rect">
            <a:avLst/>
          </a:prstGeom>
          <a:noFill/>
          <a:ln w="9525">
            <a:noFill/>
            <a:headEnd/>
            <a:tailEnd/>
          </a:ln>
        </p:spPr>
      </p:pic>
    </p:spTree>
  </p:cSl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Pour respecter le cahier des charges, un DHCP a été mis en place afin d’attribuer automatiquement aux PC clients des adresses IP. Pour cela, nous avons utilisé </a:t>
            </a:r>
            <a:r>
              <a:rPr i="1"/>
              <a:t>isc-dhcp-server</a:t>
            </a:r>
            <a:r>
              <a:rPr/>
              <a:t>. Nous avons choisi ce dernier car il est parmi les plus répandus. Voici un résumé de la configuration appliquée :</a:t>
            </a:r>
          </a:p>
        </p:txBody>
      </p:sp>
    </p:spTree>
  </p:cSl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457200" y="1600200"/>
          <a:ext cx="8229600" cy="4521200"/>
        </p:xfrm>
        <a:graphic>
          <a:graphicData uri="http://schemas.openxmlformats.org/drawingml/2006/table">
            <a:tbl>
              <a:tblPr firstRow="1" bandRow="1">
                <a:tableStyleId>{5C22544A-7EE6-4342-B048-85BDC9FD1C3A}</a:tableStyleId>
              </a:tblPr>
              <a:tblGrid>
                <a:gridCol w="1638300"/>
                <a:gridCol w="1638300"/>
                <a:gridCol w="1638300"/>
                <a:gridCol w="1638300"/>
                <a:gridCol w="1638300"/>
              </a:tblGrid>
              <a:tr h="0">
                <a:tc>
                  <a:txBody>
                    <a:bodyPr/>
                    <a:lstStyle/>
                    <a:p>
                      <a:endParaRPr/>
                    </a:p>
                  </a:txBody>
                  <a:tcPr/>
                </a:tc>
                <a:tc>
                  <a:txBody>
                    <a:bodyPr/>
                    <a:lstStyle/>
                    <a:p>
                      <a:pPr lvl="0" marL="0" indent="0">
                        <a:buNone/>
                      </a:pPr>
                      <a:r>
                        <a:rPr/>
                        <a:t>Réseau</a:t>
                      </a:r>
                    </a:p>
                  </a:txBody>
                  <a:tcPr/>
                </a:tc>
                <a:tc>
                  <a:txBody>
                    <a:bodyPr/>
                    <a:lstStyle/>
                    <a:p>
                      <a:pPr lvl="0" marL="0" indent="0">
                        <a:buNone/>
                      </a:pPr>
                      <a:r>
                        <a:rPr/>
                        <a:t>Adresse</a:t>
                      </a:r>
                      <a:r>
                        <a:rPr/>
                        <a:t> </a:t>
                      </a:r>
                      <a:r>
                        <a:rPr/>
                        <a:t>Minimum</a:t>
                      </a:r>
                    </a:p>
                  </a:txBody>
                  <a:tcPr/>
                </a:tc>
                <a:tc>
                  <a:txBody>
                    <a:bodyPr/>
                    <a:lstStyle/>
                    <a:p>
                      <a:pPr lvl="0" marL="0" indent="0">
                        <a:buNone/>
                      </a:pPr>
                      <a:r>
                        <a:rPr/>
                        <a:t>Adresse</a:t>
                      </a:r>
                      <a:r>
                        <a:rPr/>
                        <a:t> </a:t>
                      </a:r>
                      <a:r>
                        <a:rPr/>
                        <a:t>Maximum</a:t>
                      </a:r>
                    </a:p>
                  </a:txBody>
                  <a:tcPr/>
                </a:tc>
                <a:tc>
                  <a:txBody>
                    <a:bodyPr/>
                    <a:lstStyle/>
                    <a:p>
                      <a:pPr lvl="0" marL="0" indent="0">
                        <a:buNone/>
                      </a:pPr>
                      <a:r>
                        <a:rPr/>
                        <a:t>Passerelle</a:t>
                      </a:r>
                    </a:p>
                  </a:txBody>
                  <a:tcPr/>
                </a:tc>
              </a:tr>
              <a:tr h="0">
                <a:tc>
                  <a:txBody>
                    <a:bodyPr/>
                    <a:lstStyle/>
                    <a:p>
                      <a:pPr lvl="0" marL="0" indent="0">
                        <a:buNone/>
                      </a:pPr>
                      <a:r>
                        <a:rPr/>
                        <a:t>VLAN</a:t>
                      </a:r>
                      <a:r>
                        <a:rPr/>
                        <a:t> </a:t>
                      </a:r>
                      <a:r>
                        <a:rPr/>
                        <a:t>2</a:t>
                      </a:r>
                    </a:p>
                  </a:txBody>
                </a:tc>
                <a:tc>
                  <a:txBody>
                    <a:bodyPr/>
                    <a:lstStyle/>
                    <a:p>
                      <a:pPr lvl="0" marL="0" indent="0">
                        <a:buNone/>
                      </a:pPr>
                      <a:r>
                        <a:rPr/>
                        <a:t>192.168.10.0/24</a:t>
                      </a:r>
                    </a:p>
                  </a:txBody>
                </a:tc>
                <a:tc>
                  <a:txBody>
                    <a:bodyPr/>
                    <a:lstStyle/>
                    <a:p>
                      <a:pPr lvl="0" marL="0" indent="0">
                        <a:buNone/>
                      </a:pPr>
                      <a:r>
                        <a:rPr/>
                        <a:t>192.168.10.20</a:t>
                      </a:r>
                    </a:p>
                  </a:txBody>
                </a:tc>
                <a:tc>
                  <a:txBody>
                    <a:bodyPr/>
                    <a:lstStyle/>
                    <a:p>
                      <a:pPr lvl="0" marL="0" indent="0">
                        <a:buNone/>
                      </a:pPr>
                      <a:r>
                        <a:rPr/>
                        <a:t>192.168.10.240</a:t>
                      </a:r>
                    </a:p>
                  </a:txBody>
                </a:tc>
                <a:tc>
                  <a:txBody>
                    <a:bodyPr/>
                    <a:lstStyle/>
                    <a:p>
                      <a:pPr lvl="0" marL="0" indent="0">
                        <a:buNone/>
                      </a:pPr>
                      <a:r>
                        <a:rPr/>
                        <a:t>192.168.10.254</a:t>
                      </a:r>
                    </a:p>
                  </a:txBody>
                </a:tc>
              </a:tr>
              <a:tr h="0">
                <a:tc>
                  <a:txBody>
                    <a:bodyPr/>
                    <a:lstStyle/>
                    <a:p>
                      <a:pPr lvl="0" marL="0" indent="0">
                        <a:buNone/>
                      </a:pPr>
                      <a:r>
                        <a:rPr/>
                        <a:t>VLAN</a:t>
                      </a:r>
                      <a:r>
                        <a:rPr/>
                        <a:t> </a:t>
                      </a:r>
                      <a:r>
                        <a:rPr/>
                        <a:t>3</a:t>
                      </a:r>
                    </a:p>
                  </a:txBody>
                </a:tc>
                <a:tc>
                  <a:txBody>
                    <a:bodyPr/>
                    <a:lstStyle/>
                    <a:p>
                      <a:pPr lvl="0" marL="0" indent="0">
                        <a:buNone/>
                      </a:pPr>
                      <a:r>
                        <a:rPr/>
                        <a:t>192.168.20.0/24</a:t>
                      </a:r>
                    </a:p>
                  </a:txBody>
                </a:tc>
                <a:tc>
                  <a:txBody>
                    <a:bodyPr/>
                    <a:lstStyle/>
                    <a:p>
                      <a:pPr lvl="0" marL="0" indent="0">
                        <a:buNone/>
                      </a:pPr>
                      <a:r>
                        <a:rPr/>
                        <a:t>192.168.20.10</a:t>
                      </a:r>
                    </a:p>
                  </a:txBody>
                </a:tc>
                <a:tc>
                  <a:txBody>
                    <a:bodyPr/>
                    <a:lstStyle/>
                    <a:p>
                      <a:pPr lvl="0" marL="0" indent="0">
                        <a:buNone/>
                      </a:pPr>
                      <a:r>
                        <a:rPr/>
                        <a:t>192.168.20.240</a:t>
                      </a:r>
                    </a:p>
                  </a:txBody>
                </a:tc>
                <a:tc>
                  <a:txBody>
                    <a:bodyPr/>
                    <a:lstStyle/>
                    <a:p>
                      <a:pPr lvl="0" marL="0" indent="0">
                        <a:buNone/>
                      </a:pPr>
                      <a:r>
                        <a:rPr/>
                        <a:t>192.168.20.254</a:t>
                      </a:r>
                    </a:p>
                  </a:txBody>
                </a:tc>
              </a:tr>
              <a:tr h="0">
                <a:tc>
                  <a:txBody>
                    <a:bodyPr/>
                    <a:lstStyle/>
                    <a:p>
                      <a:pPr lvl="0" marL="0" indent="0">
                        <a:buNone/>
                      </a:pPr>
                      <a:r>
                        <a:rPr/>
                        <a:t>VLAN</a:t>
                      </a:r>
                      <a:r>
                        <a:rPr/>
                        <a:t> </a:t>
                      </a:r>
                      <a:r>
                        <a:rPr/>
                        <a:t>4</a:t>
                      </a:r>
                    </a:p>
                  </a:txBody>
                </a:tc>
                <a:tc>
                  <a:txBody>
                    <a:bodyPr/>
                    <a:lstStyle/>
                    <a:p>
                      <a:pPr lvl="0" marL="0" indent="0">
                        <a:buNone/>
                      </a:pPr>
                      <a:r>
                        <a:rPr/>
                        <a:t>192.168.30.0/24</a:t>
                      </a:r>
                    </a:p>
                  </a:txBody>
                </a:tc>
                <a:tc>
                  <a:txBody>
                    <a:bodyPr/>
                    <a:lstStyle/>
                    <a:p>
                      <a:pPr lvl="0" marL="0" indent="0">
                        <a:buNone/>
                      </a:pPr>
                      <a:r>
                        <a:rPr/>
                        <a:t>192.168.30.10</a:t>
                      </a:r>
                    </a:p>
                  </a:txBody>
                </a:tc>
                <a:tc>
                  <a:txBody>
                    <a:bodyPr/>
                    <a:lstStyle/>
                    <a:p>
                      <a:pPr lvl="0" marL="0" indent="0">
                        <a:buNone/>
                      </a:pPr>
                      <a:r>
                        <a:rPr/>
                        <a:t>192.168.30.240</a:t>
                      </a:r>
                    </a:p>
                  </a:txBody>
                </a:tc>
                <a:tc>
                  <a:txBody>
                    <a:bodyPr/>
                    <a:lstStyle/>
                    <a:p>
                      <a:pPr lvl="0" marL="0" indent="0">
                        <a:buNone/>
                      </a:pPr>
                      <a:r>
                        <a:rPr/>
                        <a:t>192.168.30.254</a:t>
                      </a:r>
                    </a:p>
                  </a:txBody>
                </a:tc>
              </a:tr>
            </a:tbl>
          </a:graphicData>
        </a:graphic>
      </p:graphicFrame>
    </p:spTree>
  </p:cSl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et voici la configuration :</a:t>
            </a:r>
          </a:p>
          <a:p>
            <a:pPr lvl="0" indent="0">
              <a:buNone/>
            </a:pPr>
            <a:r>
              <a:rPr>
                <a:latin typeface="Courier"/>
              </a:rPr>
              <a:t>option domain-name "nethub-cgir.com";
option domain-name-servers ns1.nethub-cgir.com;
default-lease-time 600;
max-lease-time 7200;
allow booting;
allow bootp;
ddns-update-style interim;
server-identifier 192.168.10.12;
authoritative;
#VLAN 2
subnet 192.168.10.0 netmask 255.255.255.0 {
        range dynamic-bootp 192.168.10.20 192.168.10.240;
        option routers 192.168.10.254;
        option subnet-mask 255.255.255.0;
        option domain-name "nethub-cgir.com";
        option domain-name-servers 192.168.10.10;
}
#VLAN 3
subnet 192.168.20.0 netmask 255.255.255.0 {
        range dynamic-bootp 192.168.20.10 192.168.20.240;
        option routers 192.168.20.254;
        option subnet-mask 255.255.255.0;
        option domain-name-servers 192.168.10.10;
}
#VLAN 4
subnet 192.168.30.0 netmask 255.255.255.0 {
        range dynamic-bootp 192.168.30.10 192.168.30.240;
        option routers 192.168.30.254;
        option subnet-mask 255.255.255.0;
        option domain-name-servers 192.168.10.10;
}
#Keys
key "dhcp-update-key" {
       algorithm hmac-sha256;
       secret "vvzEalTLMRSf+7CfJOZ70/WW/Y5Neep3tRGRaVnWKKk=";
};
zone nethub-cgir.com. {
primary 192.168.10.10;
key "dhcp-update-key";
}
zone 10.168.192.in-addr-arpa. {
primary 192.168.10.10;
key "dhcp-update-key";
}</a:t>
            </a:r>
          </a:p>
          <a:p>
            <a:pPr lvl="0" marL="0" indent="0">
              <a:buNone/>
            </a:pPr>
            <a:r>
              <a:rPr/>
              <a:t>Il y a une mise à jour automatique du serveur DNS, le serveur est autoritaire sur le réseau avec pour adresse IP </a:t>
            </a:r>
            <a:r>
              <a:rPr i="1"/>
              <a:t>192.168.10.12</a:t>
            </a:r>
            <a:r>
              <a:rPr/>
              <a:t>.</a:t>
            </a:r>
          </a:p>
          <a:p>
            <a:pPr lvl="0" marL="0" indent="0">
              <a:buNone/>
            </a:pPr>
            <a:r>
              <a:rPr/>
              <a:t>Il y a 2 pools d’adresses, celui de </a:t>
            </a:r>
            <a:r>
              <a:rPr i="1"/>
              <a:t>VLAN 3 (Compta)</a:t>
            </a:r>
            <a:r>
              <a:rPr/>
              <a:t> ainsi que celui du </a:t>
            </a:r>
            <a:r>
              <a:rPr i="1"/>
              <a:t>VLAN 4 (Prod)</a:t>
            </a:r>
            <a:r>
              <a:rPr/>
              <a:t> qui sont entres les adresses </a:t>
            </a:r>
            <a:r>
              <a:rPr i="1"/>
              <a:t>192.168.X.X et 192.168.X.X</a:t>
            </a:r>
            <a:r>
              <a:rPr/>
              <a:t> avec comme passerelle par défaut les sous-interfaces des VLAN correspondants </a:t>
            </a:r>
            <a:r>
              <a:rPr i="1"/>
              <a:t>192.168.X.254</a:t>
            </a:r>
            <a:r>
              <a:rPr/>
              <a:t>.</a:t>
            </a:r>
          </a:p>
          <a:p>
            <a:pPr lvl="0" marL="0" indent="0">
              <a:buNone/>
            </a:pPr>
            <a:r>
              <a:rPr/>
              <a:t>Ensuite on ajoute les zones du DNS ainsi que la clé rndc pour mettre à jour le DNS avec DHCP, ça peut notamment permettre de désigner les machines par des noms.</a:t>
            </a:r>
          </a:p>
          <a:p>
            <a:pPr lvl="0" marL="0" indent="0">
              <a:spcBef>
                <a:spcPts val="3000"/>
              </a:spcBef>
              <a:buNone/>
            </a:pPr>
            <a:r>
              <a:rPr b="1"/>
              <a:t>DNS</a:t>
            </a:r>
          </a:p>
          <a:p>
            <a:pPr lvl="0" marL="0" indent="0">
              <a:buNone/>
            </a:pPr>
            <a:r>
              <a:rPr>
                <a:hlinkClick r:id="rId2"/>
              </a:rPr>
              <a:t>https://bind9.net/</a:t>
            </a:r>
          </a:p>
          <a:p>
            <a:pPr lvl="0" marL="0" indent="0">
              <a:buNone/>
            </a:pPr>
          </a:p>
          <a:p>
            <a:pPr lvl="0" marL="0" indent="0">
              <a:buNone/>
            </a:pPr>
            <a:r>
              <a:rPr/>
              <a:t>Afin d’accèder au serveur web de façon plus simple pour les utilisteurs pas forcément à l’aise avec l’adressage IP, un DNS a été mis en place, c’est un protocole quasiment obligatoire. Le service est </a:t>
            </a:r>
            <a:r>
              <a:rPr i="1"/>
              <a:t>bind9</a:t>
            </a:r>
            <a:r>
              <a:rPr/>
              <a:t>. C’est l’implémentation la plus répandue et elle est également libre.</a:t>
            </a:r>
          </a:p>
          <a:p>
            <a:pPr lvl="0" marL="0" indent="0">
              <a:buNone/>
            </a:pPr>
            <a:r>
              <a:rPr/>
              <a:t>Voici la configuration du </a:t>
            </a:r>
            <a:r>
              <a:rPr i="1"/>
              <a:t>named.conf.local</a:t>
            </a:r>
          </a:p>
          <a:p>
            <a:pPr lvl="0" indent="0">
              <a:buNone/>
            </a:pPr>
            <a:r>
              <a:rPr>
                <a:latin typeface="Courier"/>
              </a:rPr>
              <a:t>key "dhcp-update-key" {
       algorithm hmac-sha256;
       secret "vvzEalTLMRSf+7CfJOZ70/WW/Y5Neep3tRGRaVnWKKk=";
};
zone "nethub-cgir.com" {
        type master;
        file "nethub-cgir.com";
        allow-update {key "dhcp-update-key";};
};
zone "10.168.192.in-addr.arpa" {
        type master;
        file "nethub-cgir.com.rev";
        allow-update {key "dhcp-update-key";};
};
key "rndc-key" {
       algorithm hmac-sha256;
       secret "Brca3jzMeTa+xg2faCren2/Wz+1N+0ufYFA9+e/MfFg=";
};
controls {
        inet 127.0.0.1 port 953
               allow { 127.0.0.1; } keys { "rndc-key"; };
        inet 192.168.10.10 port 953
                allow { 192.168.10.12; } keys { "dhcp-update-key"; };
};
</a:t>
            </a:r>
          </a:p>
          <a:p>
            <a:pPr lvl="0" marL="0" indent="0">
              <a:buNone/>
            </a:pPr>
            <a:r>
              <a:rPr/>
              <a:t>Les fichiers de zones ont été placés dans </a:t>
            </a:r>
            <a:r>
              <a:rPr i="1"/>
              <a:t>/var/cache/bind/</a:t>
            </a:r>
            <a:r>
              <a:rPr/>
              <a:t>. Ensuite la clé est renseignée, c’est la même que celle renseignée dans </a:t>
            </a:r>
            <a:r>
              <a:rPr i="1"/>
              <a:t>dhcpd.conf</a:t>
            </a:r>
            <a:r>
              <a:rPr/>
              <a:t>.</a:t>
            </a:r>
          </a:p>
          <a:p>
            <a:pPr lvl="0" marL="0" indent="0">
              <a:buNone/>
            </a:pPr>
            <a:r>
              <a:rPr/>
              <a:t>Zone </a:t>
            </a:r>
            <a:r>
              <a:rPr i="1"/>
              <a:t>nethub-cgir.com</a:t>
            </a:r>
            <a:r>
              <a:rPr/>
              <a:t> :</a:t>
            </a:r>
          </a:p>
          <a:p>
            <a:pPr lvl="0" indent="0">
              <a:buNone/>
            </a:pPr>
            <a:r>
              <a:rPr>
                <a:latin typeface="Courier"/>
              </a:rPr>
              <a:t>$ORIGIN nethub-cgir.com.
$TTL    604800
nethub-cgir.com. IN     SOA     ns1.nethub-cgir.com. root.nethub-cgir.com. (
                              2         ; Serial
                         604800         ; Refresh
                          86400         ; Retry
                        2419200         ; Expire
                         604800 )       ; Negative Cache TTL
@                NS      ns1.nethub-cgir.com.
ns1             A       192.168.10.10
www             A       192.168.10.11</a:t>
            </a:r>
          </a:p>
          <a:p>
            <a:pPr lvl="0" marL="0" indent="0">
              <a:buNone/>
            </a:pPr>
            <a:r>
              <a:rPr/>
              <a:t>Et le fichier de zone inverse pour la résolution :</a:t>
            </a:r>
          </a:p>
          <a:p>
            <a:pPr lvl="0" marL="0" indent="0">
              <a:buNone/>
            </a:pPr>
            <a:r>
              <a:rPr/>
              <a:t>Zone </a:t>
            </a:r>
            <a:r>
              <a:rPr i="1"/>
              <a:t>nethub-cgir.com.rev</a:t>
            </a:r>
            <a:r>
              <a:rPr/>
              <a:t> :</a:t>
            </a:r>
          </a:p>
          <a:p>
            <a:pPr lvl="0" indent="0">
              <a:buNone/>
            </a:pPr>
            <a:r>
              <a:rPr>
                <a:latin typeface="Courier"/>
              </a:rPr>
              <a:t>$TTL    604800
@       IN      SOA     ns1.nethub-cgir.com. root.nethub-cgir.com. (
                              2         ; Serial
                         604800         ; Refresh
                          86400         ; Retry
                        2419200         ; Expire
                         604800 )       ; Negative Cache TTL
@               NS      ns1.nethub-cgir.com.
$ORIGIN 10.168.192.in-addr.arpa.
10              PTR     ns1.nethub-cgir.com.
11              PTR     www.nethub-cgir.com.
</a:t>
            </a:r>
          </a:p>
          <a:p>
            <a:pPr lvl="0" marL="0" indent="0">
              <a:spcBef>
                <a:spcPts val="3000"/>
              </a:spcBef>
              <a:buNone/>
            </a:pPr>
            <a:r>
              <a:rPr b="1"/>
              <a:t>Mail</a:t>
            </a:r>
          </a:p>
          <a:p>
            <a:pPr lvl="0" marL="0" indent="0">
              <a:buNone/>
            </a:pPr>
            <a:r>
              <a:rPr>
                <a:hlinkClick r:id="rId3"/>
              </a:rPr>
              <a:t>http://www.postfix.org/</a:t>
            </a:r>
          </a:p>
        </p:txBody>
      </p:sp>
    </p:spTree>
  </p:cSl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mgs/mail.png" id="0" name="Picture 1"/>
          <p:cNvPicPr>
            <a:picLocks noGrp="1" noChangeAspect="1"/>
          </p:cNvPicPr>
          <p:nvPr/>
        </p:nvPicPr>
        <p:blipFill>
          <a:blip r:embed="rId2"/>
          <a:stretch>
            <a:fillRect/>
          </a:stretch>
        </p:blipFill>
        <p:spPr bwMode="auto">
          <a:xfrm>
            <a:off x="1346200" y="1600200"/>
            <a:ext cx="6464300" cy="4521200"/>
          </a:xfrm>
          <a:prstGeom prst="rect">
            <a:avLst/>
          </a:prstGeom>
          <a:noFill/>
          <a:ln w="9525">
            <a:noFill/>
            <a:headEnd/>
            <a:tailEnd/>
          </a:ln>
        </p:spPr>
      </p:pic>
    </p:spTree>
  </p:cSl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Nous avons également tenter la mise en place d’un serveur mail afin de permettre aux différents utilisateurs de communiquer, nous avons utilisé </a:t>
            </a:r>
            <a:r>
              <a:rPr i="1"/>
              <a:t>postfix</a:t>
            </a:r>
            <a:r>
              <a:rPr/>
              <a:t> comme protocole de transmission de courriers électroniques. Puis, </a:t>
            </a:r>
            <a:r>
              <a:rPr i="1"/>
              <a:t>Dovecot</a:t>
            </a:r>
            <a:r>
              <a:rPr/>
              <a:t> comme serveur IMAP/POP3 qui gère les mails et </a:t>
            </a:r>
            <a:r>
              <a:rPr i="1"/>
              <a:t>Thunderbird</a:t>
            </a:r>
            <a:r>
              <a:rPr/>
              <a:t> comme client pour les utilisateurs. Postfix est un serveur de messagerie STMP libre et répandu dans le domaine Linux.</a:t>
            </a:r>
          </a:p>
          <a:p>
            <a:pPr lvl="0" marL="0" indent="0">
              <a:buNone/>
            </a:pPr>
            <a:r>
              <a:rPr/>
              <a:t>Cependant, sa configuration n’a jamais aboutie.</a:t>
            </a:r>
          </a:p>
          <a:p>
            <a:pPr lvl="0" marL="0" indent="0">
              <a:spcBef>
                <a:spcPts val="3000"/>
              </a:spcBef>
              <a:buNone/>
            </a:pPr>
            <a:r>
              <a:rPr b="1"/>
              <a:t>Serveur Web</a:t>
            </a:r>
          </a:p>
          <a:p>
            <a:pPr lvl="0" marL="0" indent="0">
              <a:buNone/>
            </a:pPr>
            <a:r>
              <a:rPr>
                <a:hlinkClick r:id="rId2"/>
              </a:rPr>
              <a:t>https://apache.org/</a:t>
            </a:r>
          </a:p>
          <a:p>
            <a:pPr lvl="0" marL="0" indent="0">
              <a:buNone/>
            </a:pPr>
            <a:r>
              <a:rPr/>
              <a:t>Pour le serveur web nous avons décidé d’utiliser </a:t>
            </a:r>
            <a:r>
              <a:rPr i="1"/>
              <a:t>Apache2</a:t>
            </a:r>
            <a:r>
              <a:rPr/>
              <a:t> car il est open-source, il possède une communauté conséquente, très utile en cas de problème pour obtenir rapidement de l’aide.</a:t>
            </a:r>
          </a:p>
          <a:p>
            <a:pPr lvl="0" marL="0" indent="0">
              <a:buNone/>
            </a:pPr>
            <a:r>
              <a:rPr/>
              <a:t>Voici la page web, à laquelle nous pouvons accèder via le DNS en rentrant </a:t>
            </a:r>
            <a:r>
              <a:rPr i="1"/>
              <a:t>nethub-cgir.com</a:t>
            </a:r>
            <a:r>
              <a:rPr/>
              <a:t>.</a:t>
            </a:r>
          </a:p>
        </p:txBody>
      </p:sp>
    </p:spTree>
  </p:cSl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descr="imgs/site.png" id="0" name="Picture 1"/>
          <p:cNvPicPr>
            <a:picLocks noGrp="1" noChangeAspect="1"/>
          </p:cNvPicPr>
          <p:nvPr/>
        </p:nvPicPr>
        <p:blipFill>
          <a:blip r:embed="rId2"/>
          <a:stretch>
            <a:fillRect/>
          </a:stretch>
        </p:blipFill>
        <p:spPr bwMode="auto">
          <a:xfrm>
            <a:off x="1663700" y="1600200"/>
            <a:ext cx="5803900" cy="4521200"/>
          </a:xfrm>
          <a:prstGeom prst="rect">
            <a:avLst/>
          </a:prstGeom>
          <a:noFill/>
          <a:ln w="9525">
            <a:noFill/>
            <a:headEnd/>
            <a:tailEnd/>
          </a:ln>
        </p:spPr>
      </p:pic>
    </p:spTree>
  </p:cSl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Voici la configuration du site web </a:t>
            </a:r>
            <a:r>
              <a:rPr i="1"/>
              <a:t>/etc/apache2/sites-available/nethub-cgir.com.conf</a:t>
            </a:r>
            <a:r>
              <a:rPr/>
              <a:t>:</a:t>
            </a:r>
          </a:p>
          <a:p>
            <a:pPr lvl="0" indent="0">
              <a:buNone/>
            </a:pPr>
            <a:r>
              <a:rPr>
                <a:latin typeface="Courier"/>
              </a:rPr>
              <a:t>&lt;VirtualHost *:80&gt;
ServerAdmin webmaster@nethub-cgir.com
        DocumentRoot /var/www/html/
        ErrorLog ${APACHE_LOG_DIR}/error_nethub.log
        CustomLog ${APACHE_LOG_DIR}/access_nethub.log combined
        ServerName www.nethub-cgir.com
        ServerAlias nethub-cgir.com
        &lt;Directory /var/www/html/&gt;
                Options Indexes FollowSymLinks
                AllowOverride All
                Require all granted
        &lt;/Directory&gt;
&lt;/VirtualHost&gt;</a:t>
            </a:r>
          </a:p>
          <a:p>
            <a:pPr lvl="0" marL="0" indent="0">
              <a:buNone/>
            </a:pPr>
            <a:r>
              <a:rPr/>
              <a:t>Le fichier .html se trouve dans le dossier </a:t>
            </a:r>
            <a:r>
              <a:rPr i="1"/>
              <a:t>/var/www/html</a:t>
            </a:r>
            <a:r>
              <a:rPr/>
              <a:t>.</a:t>
            </a:r>
          </a:p>
        </p:txBody>
      </p:sp>
    </p:spTree>
  </p:cSl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Présentation</a:t>
            </a:r>
            <a:r>
              <a:rPr/>
              <a:t> </a:t>
            </a:r>
            <a:r>
              <a:rPr/>
              <a:t>du</a:t>
            </a:r>
            <a:r>
              <a:rPr/>
              <a:t> </a:t>
            </a:r>
            <a:r>
              <a:rPr/>
              <a:t>Projet</a:t>
            </a:r>
          </a:p>
        </p:txBody>
      </p:sp>
      <p:sp>
        <p:nvSpPr>
          <p:cNvPr id="3" name="Content Placeholder 2"/>
          <p:cNvSpPr>
            <a:spLocks noGrp="1"/>
          </p:cNvSpPr>
          <p:nvPr>
            <p:ph idx="1"/>
          </p:nvPr>
        </p:nvSpPr>
        <p:spPr/>
        <p:txBody>
          <a:bodyPr/>
          <a:lstStyle/>
          <a:p>
            <a:pPr lvl="0" marL="0" indent="0">
              <a:spcBef>
                <a:spcPts val="3000"/>
              </a:spcBef>
              <a:buNone/>
            </a:pPr>
            <a:r>
              <a:rPr b="1"/>
              <a:t>Introduction</a:t>
            </a:r>
          </a:p>
          <a:p>
            <a:pPr lvl="0" marL="0" indent="0">
              <a:buNone/>
            </a:pPr>
            <a:r>
              <a:rPr/>
              <a:t>L’objectif du projet est de mettre en place une infrastructure d’entreprise ayant les caractéristiques suivantes :</a:t>
            </a:r>
          </a:p>
          <a:p>
            <a:pPr lvl="0" marL="0" indent="0">
              <a:buNone/>
            </a:pPr>
            <a:r>
              <a:rPr/>
              <a:t>— Le réseau comporte une partie publique accessible de l’extérieur (i.e., les autres groupes) et une partie privée pour les machines utilisateurs.</a:t>
            </a:r>
          </a:p>
          <a:p>
            <a:pPr lvl="0" marL="0" indent="0">
              <a:buNone/>
            </a:pPr>
            <a:r>
              <a:rPr/>
              <a:t>— Chaque groupe hébergera un serveur Web accessible aux autres groupes.</a:t>
            </a:r>
          </a:p>
          <a:p>
            <a:pPr lvl="0" marL="0" indent="0">
              <a:buNone/>
            </a:pPr>
            <a:r>
              <a:rPr/>
              <a:t>— Les utilisateurs pourront s’échanger des mails y compris d’un groupe à l’autre.</a:t>
            </a:r>
          </a:p>
          <a:p>
            <a:pPr lvl="0" marL="0" indent="0">
              <a:buNone/>
            </a:pPr>
            <a:r>
              <a:rPr/>
              <a:t>— La partie privée sera sécurisé par un PC sous linux.</a:t>
            </a:r>
          </a:p>
          <a:p>
            <a:pPr lvl="0" marL="0" indent="0">
              <a:buNone/>
            </a:pPr>
            <a:r>
              <a:rPr/>
              <a:t>— Les adresses de la partie privée seront en adressage privé et ne devront pas être visible à l’extérieur.</a:t>
            </a:r>
          </a:p>
          <a:p>
            <a:pPr lvl="0" marL="0" indent="0">
              <a:buNone/>
            </a:pPr>
            <a:r>
              <a:rPr/>
              <a:t>— Les machines de la partie privée appartiennent soit au département comptabilité soit au département production. Les flux de ces différents départements devront être séparés pour assurer la qualité de service du réseau. Toutefois, une communication entre les machines des deux départements doit rester possible.</a:t>
            </a:r>
          </a:p>
          <a:p>
            <a:pPr lvl="0" marL="0" indent="0">
              <a:buNone/>
            </a:pPr>
            <a:r>
              <a:rPr/>
              <a:t>— De manière à faciliter la vie de l’administrateur et des utilisateurs, les machines utilisateur seront configurées dynamiquement. Les différentes machines utilisateurs ainsi que les serveurs pourront être désignés par un nom.</a:t>
            </a:r>
          </a:p>
          <a:p>
            <a:pPr lvl="0" marL="0" indent="0">
              <a:buNone/>
            </a:pPr>
            <a:r>
              <a:rPr/>
              <a:t>Si l’ensemble de ces éléments a pu être mis en œuvre avant la fin du projet, on pourra mettre en place les éléments suivants :</a:t>
            </a:r>
          </a:p>
          <a:p>
            <a:pPr lvl="0" marL="0" indent="0">
              <a:buNone/>
            </a:pPr>
            <a:r>
              <a:rPr/>
              <a:t>— Fournir l’ensemble des services en IPv4 et en IPv6</a:t>
            </a:r>
          </a:p>
          <a:p>
            <a:pPr lvl="0" marL="0" indent="0">
              <a:buNone/>
            </a:pPr>
            <a:r>
              <a:rPr/>
              <a:t>— Offrir un accès sécurisé depuis un réseau extérieur (VPN).</a:t>
            </a:r>
          </a:p>
          <a:p>
            <a:pPr lvl="0" marL="0" indent="0">
              <a:buNone/>
            </a:pPr>
            <a:r>
              <a:rPr/>
              <a:t>— Offrir aux utilisateurs un accès Wifi. Le flux correspondant sera séparé des autres flux et permettra uniquement le flux HTTP.</a:t>
            </a:r>
          </a:p>
          <a:p>
            <a:pPr lvl="0" marL="0" indent="0">
              <a:buNone/>
            </a:pPr>
            <a:r>
              <a:rPr/>
              <a:t>Chaque groupe désignera un membre chargé de la mise en œuvre de l’infrastructure commune permettant de relier les différentes entreprises.</a:t>
            </a:r>
          </a:p>
        </p:txBody>
      </p:sp>
    </p:spTree>
  </p:cSl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PC</a:t>
            </a:r>
            <a:r>
              <a:rPr/>
              <a:t> </a:t>
            </a:r>
            <a:r>
              <a:rPr/>
              <a:t>Clients</a:t>
            </a:r>
          </a:p>
        </p:txBody>
      </p:sp>
      <p:sp>
        <p:nvSpPr>
          <p:cNvPr id="3" name="Content Placeholder 2"/>
          <p:cNvSpPr>
            <a:spLocks noGrp="1"/>
          </p:cNvSpPr>
          <p:nvPr>
            <p:ph idx="1"/>
          </p:nvPr>
        </p:nvSpPr>
        <p:spPr/>
        <p:txBody>
          <a:bodyPr/>
          <a:lstStyle/>
          <a:p>
            <a:pPr lvl="0" marL="0" indent="0">
              <a:buNone/>
            </a:pPr>
            <a:r>
              <a:rPr/>
              <a:t>Grâce à tout cela mis en place, les PC Utilisateurs des deux entreprises prennent automatiquement leurs adresses IP et peuvent accéder aux pages Web respectives sans écrire d’addresses IP.</a:t>
            </a:r>
          </a:p>
        </p:txBody>
      </p:sp>
    </p:spTree>
  </p:cSl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Conclusion</a:t>
            </a:r>
          </a:p>
        </p:txBody>
      </p:sp>
      <p:sp>
        <p:nvSpPr>
          <p:cNvPr id="3" name="Content Placeholder 2"/>
          <p:cNvSpPr>
            <a:spLocks noGrp="1"/>
          </p:cNvSpPr>
          <p:nvPr>
            <p:ph idx="1"/>
          </p:nvPr>
        </p:nvSpPr>
        <p:spPr/>
        <p:txBody>
          <a:bodyPr/>
          <a:lstStyle/>
          <a:p>
            <a:pPr lvl="0" marL="0" indent="0">
              <a:buNone/>
            </a:pPr>
            <a:r>
              <a:rPr/>
              <a:t>En résumé, ce projet nous a permis de mettre en pratique les compétences que nous avions déjà acquises en classe, mais aussi d’en apprendre et de pratiquer des sujets qui n’étaient pas au programme. Ce projet nous donne un aperçu de la mise en place d’un réseau au sein d’une entreprise et le fait de construire une organisation qui nous permettera d’optimiser notre temps lors de l’élaboration d’un projet. Travailler en groupe est aussi une belle expérience pour partager des compétences et aborder des idées pour donner vie à ce projet. Ces mois de travail nous aurons également appris à mieux nous organiser, à adopter l’esprit d’équipe.</a:t>
            </a:r>
          </a:p>
        </p:txBody>
      </p:sp>
    </p:spTree>
  </p:cSl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Suivi</a:t>
            </a:r>
            <a:r>
              <a:rPr/>
              <a:t> </a:t>
            </a:r>
            <a:r>
              <a:rPr/>
              <a:t>du</a:t>
            </a:r>
            <a:r>
              <a:rPr/>
              <a:t> </a:t>
            </a:r>
            <a:r>
              <a:rPr/>
              <a:t>projet</a:t>
            </a:r>
          </a:p>
        </p:txBody>
      </p:sp>
      <p:sp>
        <p:nvSpPr>
          <p:cNvPr id="3" name="Content Placeholder 2"/>
          <p:cNvSpPr>
            <a:spLocks noGrp="1"/>
          </p:cNvSpPr>
          <p:nvPr>
            <p:ph idx="1"/>
          </p:nvPr>
        </p:nvSpPr>
        <p:spPr/>
        <p:txBody>
          <a:bodyPr/>
          <a:lstStyle/>
          <a:p>
            <a:pPr lvl="0" marL="0" indent="0">
              <a:spcBef>
                <a:spcPts val="3000"/>
              </a:spcBef>
              <a:buNone/>
            </a:pPr>
            <a:r>
              <a:rPr b="1"/>
              <a:t>Outils de gestion du projet</a:t>
            </a:r>
          </a:p>
          <a:p>
            <a:pPr lvl="0" marL="0" indent="0">
              <a:spcBef>
                <a:spcPts val="3000"/>
              </a:spcBef>
              <a:buNone/>
            </a:pPr>
            <a:r>
              <a:rPr b="1"/>
              <a:t>Git</a:t>
            </a:r>
          </a:p>
          <a:p>
            <a:pPr lvl="0" marL="0" indent="0">
              <a:buNone/>
            </a:pPr>
          </a:p>
          <a:p>
            <a:pPr lvl="0" marL="0" indent="0">
              <a:buNone/>
            </a:pPr>
            <a:r>
              <a:rPr/>
              <a:t>GitLab est une plateforme de développement collaborative open source. Elle permet de publier des dépôts de code source et de gérer leurs différentes versions.</a:t>
            </a:r>
          </a:p>
          <a:p>
            <a:pPr lvl="0" marL="0" indent="0">
              <a:buNone/>
            </a:pPr>
            <a:r>
              <a:rPr/>
              <a:t>Afin de gérer les différentes versions de nos fichiers et l’avancement du projet, nous avons créer un dépot Git pour chaque groupe et lui avons donné un nom d’entreprise fictif pour rester dans le thème du projet.</a:t>
            </a:r>
          </a:p>
          <a:p>
            <a:pPr lvl="0" marL="0" indent="0">
              <a:buNone/>
            </a:pPr>
            <a:r>
              <a:rPr/>
              <a:t>Pour y accéder et modifier depuis chez nous, nous avons installer Git Bash.</a:t>
            </a:r>
          </a:p>
          <a:p>
            <a:pPr lvl="0" marL="0" indent="0">
              <a:buNone/>
            </a:pPr>
            <a:r>
              <a:rPr/>
              <a:t>Voici les commandes Git les plus utilisées en général :</a:t>
            </a:r>
          </a:p>
        </p:txBody>
      </p:sp>
    </p:spTree>
  </p:cSl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457200" y="1600200"/>
          <a:ext cx="8229600" cy="4521200"/>
        </p:xfrm>
        <a:graphic>
          <a:graphicData uri="http://schemas.openxmlformats.org/drawingml/2006/table">
            <a:tbl>
              <a:tblPr firstRow="1" bandRow="1">
                <a:tableStyleId>{5C22544A-7EE6-4342-B048-85BDC9FD1C3A}</a:tableStyleId>
              </a:tblPr>
              <a:tblGrid>
                <a:gridCol w="4114800"/>
                <a:gridCol w="4114800"/>
              </a:tblGrid>
              <a:tr h="0">
                <a:tc>
                  <a:txBody>
                    <a:bodyPr/>
                    <a:lstStyle/>
                    <a:p>
                      <a:pPr lvl="0" marL="0" indent="0">
                        <a:buNone/>
                      </a:pPr>
                      <a:r>
                        <a:rPr/>
                        <a:t>Commande</a:t>
                      </a:r>
                    </a:p>
                  </a:txBody>
                  <a:tcPr/>
                </a:tc>
                <a:tc>
                  <a:txBody>
                    <a:bodyPr/>
                    <a:lstStyle/>
                    <a:p>
                      <a:pPr lvl="0" marL="0" indent="0">
                        <a:buNone/>
                      </a:pPr>
                      <a:r>
                        <a:rPr/>
                        <a:t>But</a:t>
                      </a:r>
                    </a:p>
                  </a:txBody>
                  <a:tcPr/>
                </a:tc>
              </a:tr>
              <a:tr h="0">
                <a:tc>
                  <a:txBody>
                    <a:bodyPr/>
                    <a:lstStyle/>
                    <a:p>
                      <a:pPr lvl="0" marL="0" indent="0">
                        <a:buNone/>
                      </a:pPr>
                      <a:r>
                        <a:rPr/>
                        <a:t>git</a:t>
                      </a:r>
                      <a:r>
                        <a:rPr/>
                        <a:t> </a:t>
                      </a:r>
                      <a:r>
                        <a:rPr/>
                        <a:t>clone</a:t>
                      </a:r>
                      <a:r>
                        <a:rPr/>
                        <a:t> </a:t>
                      </a:r>
                      <a:r>
                        <a:rPr/>
                        <a:t>“</a:t>
                      </a:r>
                      <a:r>
                        <a:rPr/>
                        <a:t>link</a:t>
                      </a:r>
                      <a:r>
                        <a:rPr/>
                        <a:t>”</a:t>
                      </a:r>
                    </a:p>
                  </a:txBody>
                </a:tc>
                <a:tc>
                  <a:txBody>
                    <a:bodyPr/>
                    <a:lstStyle/>
                    <a:p>
                      <a:pPr lvl="0" marL="0" indent="0">
                        <a:buNone/>
                      </a:pPr>
                      <a:r>
                        <a:rPr/>
                        <a:t>Clonage</a:t>
                      </a:r>
                      <a:r>
                        <a:rPr/>
                        <a:t> </a:t>
                      </a:r>
                      <a:r>
                        <a:rPr/>
                        <a:t>du</a:t>
                      </a:r>
                      <a:r>
                        <a:rPr/>
                        <a:t> </a:t>
                      </a:r>
                      <a:r>
                        <a:rPr/>
                        <a:t>dépot</a:t>
                      </a:r>
                      <a:r>
                        <a:rPr/>
                        <a:t> </a:t>
                      </a:r>
                      <a:r>
                        <a:rPr/>
                        <a:t>distant</a:t>
                      </a:r>
                      <a:r>
                        <a:rPr/>
                        <a:t> </a:t>
                      </a:r>
                      <a:r>
                        <a:rPr/>
                        <a:t>en</a:t>
                      </a:r>
                      <a:r>
                        <a:rPr/>
                        <a:t> </a:t>
                      </a:r>
                      <a:r>
                        <a:rPr/>
                        <a:t>local</a:t>
                      </a:r>
                    </a:p>
                  </a:txBody>
                </a:tc>
              </a:tr>
              <a:tr h="0">
                <a:tc>
                  <a:txBody>
                    <a:bodyPr/>
                    <a:lstStyle/>
                    <a:p>
                      <a:pPr lvl="0" marL="0" indent="0">
                        <a:buNone/>
                      </a:pPr>
                      <a:r>
                        <a:rPr/>
                        <a:t>git</a:t>
                      </a:r>
                      <a:r>
                        <a:rPr/>
                        <a:t> </a:t>
                      </a:r>
                      <a:r>
                        <a:rPr/>
                        <a:t>add</a:t>
                      </a:r>
                      <a:r>
                        <a:rPr/>
                        <a:t> </a:t>
                      </a:r>
                      <a:r>
                        <a:rPr/>
                        <a:t>“</a:t>
                      </a:r>
                      <a:r>
                        <a:rPr/>
                        <a:t>file</a:t>
                      </a:r>
                      <a:r>
                        <a:rPr/>
                        <a:t>”</a:t>
                      </a:r>
                    </a:p>
                  </a:txBody>
                </a:tc>
                <a:tc>
                  <a:txBody>
                    <a:bodyPr/>
                    <a:lstStyle/>
                    <a:p>
                      <a:pPr lvl="0" marL="0" indent="0">
                        <a:buNone/>
                      </a:pPr>
                      <a:r>
                        <a:rPr/>
                        <a:t>Ajout</a:t>
                      </a:r>
                      <a:r>
                        <a:rPr/>
                        <a:t> </a:t>
                      </a:r>
                      <a:r>
                        <a:rPr/>
                        <a:t>d’un</a:t>
                      </a:r>
                      <a:r>
                        <a:rPr/>
                        <a:t> </a:t>
                      </a:r>
                      <a:r>
                        <a:rPr/>
                        <a:t>fichier</a:t>
                      </a:r>
                      <a:r>
                        <a:rPr/>
                        <a:t> </a:t>
                      </a:r>
                      <a:r>
                        <a:rPr/>
                        <a:t>au</a:t>
                      </a:r>
                      <a:r>
                        <a:rPr/>
                        <a:t> </a:t>
                      </a:r>
                      <a:r>
                        <a:rPr/>
                        <a:t>dépot</a:t>
                      </a:r>
                      <a:r>
                        <a:rPr/>
                        <a:t> </a:t>
                      </a:r>
                      <a:r>
                        <a:rPr/>
                        <a:t>local</a:t>
                      </a:r>
                    </a:p>
                  </a:txBody>
                </a:tc>
              </a:tr>
              <a:tr h="0">
                <a:tc>
                  <a:txBody>
                    <a:bodyPr/>
                    <a:lstStyle/>
                    <a:p>
                      <a:pPr lvl="0" marL="0" indent="0">
                        <a:buNone/>
                      </a:pPr>
                      <a:r>
                        <a:rPr/>
                        <a:t>git</a:t>
                      </a:r>
                      <a:r>
                        <a:rPr/>
                        <a:t> </a:t>
                      </a:r>
                      <a:r>
                        <a:rPr/>
                        <a:t>commit</a:t>
                      </a:r>
                      <a:r>
                        <a:rPr/>
                        <a:t> </a:t>
                      </a:r>
                      <a:r>
                        <a:rPr/>
                        <a:t>-m</a:t>
                      </a:r>
                      <a:r>
                        <a:rPr/>
                        <a:t> </a:t>
                      </a:r>
                      <a:r>
                        <a:rPr/>
                        <a:t>“</a:t>
                      </a:r>
                      <a:r>
                        <a:rPr/>
                        <a:t>msg</a:t>
                      </a:r>
                      <a:r>
                        <a:rPr/>
                        <a:t>”</a:t>
                      </a:r>
                    </a:p>
                  </a:txBody>
                </a:tc>
                <a:tc>
                  <a:txBody>
                    <a:bodyPr/>
                    <a:lstStyle/>
                    <a:p>
                      <a:pPr lvl="0" marL="0" indent="0">
                        <a:buNone/>
                      </a:pPr>
                      <a:r>
                        <a:rPr/>
                        <a:t>Attestation</a:t>
                      </a:r>
                      <a:r>
                        <a:rPr/>
                        <a:t> </a:t>
                      </a:r>
                      <a:r>
                        <a:rPr/>
                        <a:t>des</a:t>
                      </a:r>
                      <a:r>
                        <a:rPr/>
                        <a:t> </a:t>
                      </a:r>
                      <a:r>
                        <a:rPr/>
                        <a:t>changements</a:t>
                      </a:r>
                      <a:r>
                        <a:rPr/>
                        <a:t> </a:t>
                      </a:r>
                      <a:r>
                        <a:rPr/>
                        <a:t>au</a:t>
                      </a:r>
                      <a:r>
                        <a:rPr/>
                        <a:t> </a:t>
                      </a:r>
                      <a:r>
                        <a:rPr/>
                        <a:t>dépot</a:t>
                      </a:r>
                    </a:p>
                  </a:txBody>
                </a:tc>
              </a:tr>
              <a:tr h="0">
                <a:tc>
                  <a:txBody>
                    <a:bodyPr/>
                    <a:lstStyle/>
                    <a:p>
                      <a:pPr lvl="0" marL="0" indent="0">
                        <a:buNone/>
                      </a:pPr>
                      <a:r>
                        <a:rPr/>
                        <a:t>git</a:t>
                      </a:r>
                      <a:r>
                        <a:rPr/>
                        <a:t> </a:t>
                      </a:r>
                      <a:r>
                        <a:rPr/>
                        <a:t>push</a:t>
                      </a:r>
                    </a:p>
                  </a:txBody>
                </a:tc>
                <a:tc>
                  <a:txBody>
                    <a:bodyPr/>
                    <a:lstStyle/>
                    <a:p>
                      <a:pPr lvl="0" marL="0" indent="0">
                        <a:buNone/>
                      </a:pPr>
                      <a:r>
                        <a:rPr/>
                        <a:t>Chargement</a:t>
                      </a:r>
                      <a:r>
                        <a:rPr/>
                        <a:t> </a:t>
                      </a:r>
                      <a:r>
                        <a:rPr/>
                        <a:t>du</a:t>
                      </a:r>
                      <a:r>
                        <a:rPr/>
                        <a:t> </a:t>
                      </a:r>
                      <a:r>
                        <a:rPr/>
                        <a:t>dépot</a:t>
                      </a:r>
                      <a:r>
                        <a:rPr/>
                        <a:t> </a:t>
                      </a:r>
                      <a:r>
                        <a:rPr/>
                        <a:t>local</a:t>
                      </a:r>
                      <a:r>
                        <a:rPr/>
                        <a:t> </a:t>
                      </a:r>
                      <a:r>
                        <a:rPr/>
                        <a:t>au</a:t>
                      </a:r>
                      <a:r>
                        <a:rPr/>
                        <a:t> </a:t>
                      </a:r>
                      <a:r>
                        <a:rPr/>
                        <a:t>dépot</a:t>
                      </a:r>
                      <a:r>
                        <a:rPr/>
                        <a:t> </a:t>
                      </a:r>
                      <a:r>
                        <a:rPr/>
                        <a:t>distant</a:t>
                      </a:r>
                    </a:p>
                  </a:txBody>
                </a:tc>
              </a:tr>
            </a:tbl>
          </a:graphicData>
        </a:graphic>
      </p:graphicFrame>
    </p:spTree>
  </p:cSl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spcBef>
                <a:spcPts val="3000"/>
              </a:spcBef>
              <a:buNone/>
            </a:pPr>
            <a:r>
              <a:rPr b="1"/>
              <a:t>Markdown</a:t>
            </a:r>
          </a:p>
          <a:p>
            <a:pPr lvl="0" marL="0" indent="0">
              <a:buNone/>
            </a:pPr>
            <a:r>
              <a:rPr/>
              <a:t>C’est un langage de balisage simple qui nous permet d’écrire des rapports et/ou procédures. C’est ce que nous utilisons.</a:t>
            </a:r>
          </a:p>
          <a:p>
            <a:pPr lvl="0" marL="0" indent="0">
              <a:spcBef>
                <a:spcPts val="3000"/>
              </a:spcBef>
              <a:buNone/>
            </a:pPr>
            <a:r>
              <a:rPr b="1"/>
              <a:t>MSProject</a:t>
            </a:r>
          </a:p>
          <a:p>
            <a:pPr lvl="0" marL="0" indent="0">
              <a:buNone/>
            </a:pPr>
            <a:r>
              <a:rPr/>
              <a:t>Microsoft Project est un logiciel de gestion de projets édité par Microsoft. Il nous permet de planifier le projet ainsi que d’analyser et communiquer les données des projets. Nous utilisons la version présente à la faculté.</a:t>
            </a:r>
          </a:p>
          <a:p>
            <a:pPr lvl="0" marL="0" indent="0">
              <a:spcBef>
                <a:spcPts val="3000"/>
              </a:spcBef>
              <a:buNone/>
            </a:pPr>
            <a:r>
              <a:rPr b="1"/>
              <a:t>Draw.io</a:t>
            </a:r>
          </a:p>
          <a:p>
            <a:pPr lvl="0" marL="0" indent="0">
              <a:buNone/>
            </a:pPr>
            <a:r>
              <a:rPr>
                <a:hlinkClick r:id="rId2"/>
              </a:rPr>
              <a:t>https://app.diagrams.net/</a:t>
            </a:r>
          </a:p>
          <a:p>
            <a:pPr lvl="0" marL="0" indent="0">
              <a:buNone/>
            </a:pPr>
            <a:r>
              <a:rPr/>
              <a:t>Un outil gratuit nous permettant de facilement créer des diagrammes, schémas et autres dessins importants.</a:t>
            </a:r>
          </a:p>
          <a:p>
            <a:pPr lvl="0" marL="0" indent="0">
              <a:spcBef>
                <a:spcPts val="3000"/>
              </a:spcBef>
              <a:buNone/>
            </a:pPr>
            <a:r>
              <a:rPr b="1"/>
              <a:t>Rapport Hebdomadaire</a:t>
            </a:r>
          </a:p>
          <a:p>
            <a:pPr lvl="0" marL="0" indent="0">
              <a:spcBef>
                <a:spcPts val="3000"/>
              </a:spcBef>
              <a:buNone/>
            </a:pPr>
            <a:r>
              <a:rPr b="1"/>
              <a:t>Semaine 1 (03/10/2022 - 07/10/2022)</a:t>
            </a:r>
          </a:p>
          <a:p>
            <a:pPr lvl="1"/>
            <a:r>
              <a:rPr/>
              <a:t>Découverte du projet</a:t>
            </a:r>
          </a:p>
          <a:p>
            <a:pPr lvl="1"/>
            <a:r>
              <a:rPr/>
              <a:t>Création du groupe et dépôt sur Gitlab</a:t>
            </a:r>
          </a:p>
          <a:p>
            <a:pPr lvl="0" marL="0" indent="0">
              <a:spcBef>
                <a:spcPts val="3000"/>
              </a:spcBef>
              <a:buNone/>
            </a:pPr>
            <a:r>
              <a:rPr b="1"/>
              <a:t>Semaine 2 (10/10/2022 - 14/10/2022)</a:t>
            </a:r>
          </a:p>
          <a:p>
            <a:pPr lvl="1"/>
            <a:r>
              <a:rPr/>
              <a:t>Analyse du cahier des charges</a:t>
            </a:r>
          </a:p>
          <a:p>
            <a:pPr lvl="1"/>
            <a:r>
              <a:rPr/>
              <a:t>Simulation sur packet tracer</a:t>
            </a:r>
          </a:p>
          <a:p>
            <a:pPr lvl="1"/>
            <a:r>
              <a:rPr/>
              <a:t>Attribution des tâches</a:t>
            </a:r>
          </a:p>
          <a:p>
            <a:pPr lvl="0" marL="0" indent="0">
              <a:spcBef>
                <a:spcPts val="3000"/>
              </a:spcBef>
              <a:buNone/>
            </a:pPr>
            <a:r>
              <a:rPr b="1"/>
              <a:t>Semaine 3 (17/10/2022 – 21/10/2022)</a:t>
            </a:r>
          </a:p>
          <a:p>
            <a:pPr lvl="1"/>
            <a:r>
              <a:rPr/>
              <a:t>Configuration switch</a:t>
            </a:r>
          </a:p>
          <a:p>
            <a:pPr lvl="1"/>
            <a:r>
              <a:rPr/>
              <a:t>Configuration routeur</a:t>
            </a:r>
          </a:p>
          <a:p>
            <a:pPr lvl="1"/>
            <a:r>
              <a:rPr/>
              <a:t>Création VLAN</a:t>
            </a:r>
          </a:p>
          <a:p>
            <a:pPr lvl="1"/>
            <a:r>
              <a:rPr/>
              <a:t>Configuration INTER-VLAN</a:t>
            </a:r>
          </a:p>
          <a:p>
            <a:pPr lvl="1"/>
            <a:r>
              <a:rPr/>
              <a:t>Configuration INTER-ROUTAGE</a:t>
            </a:r>
          </a:p>
          <a:p>
            <a:pPr lvl="0" marL="0" indent="0">
              <a:spcBef>
                <a:spcPts val="3000"/>
              </a:spcBef>
              <a:buNone/>
            </a:pPr>
            <a:r>
              <a:rPr b="1"/>
              <a:t>Semaine 4 (24/10/2022 – 30/10/2022)</a:t>
            </a:r>
          </a:p>
          <a:p>
            <a:pPr lvl="1"/>
            <a:r>
              <a:rPr/>
              <a:t>Création de machines virtuelles</a:t>
            </a:r>
          </a:p>
          <a:p>
            <a:pPr lvl="1"/>
            <a:r>
              <a:rPr/>
              <a:t>Configurations/Modifications switch/routeur</a:t>
            </a:r>
          </a:p>
          <a:p>
            <a:pPr lvl="1"/>
            <a:r>
              <a:rPr/>
              <a:t>Suivi et écriture de certaines procédures</a:t>
            </a:r>
          </a:p>
          <a:p>
            <a:pPr lvl="0" marL="0" indent="0">
              <a:spcBef>
                <a:spcPts val="3000"/>
              </a:spcBef>
              <a:buNone/>
            </a:pPr>
            <a:r>
              <a:rPr b="1"/>
              <a:t>Semaine 5 ( 07/11/2022 – 13/11/2022)</a:t>
            </a:r>
          </a:p>
          <a:p>
            <a:pPr lvl="1"/>
            <a:r>
              <a:rPr/>
              <a:t>Configuration des PC utilisés pour les intégrer au réseau</a:t>
            </a:r>
          </a:p>
          <a:p>
            <a:pPr lvl="1"/>
            <a:r>
              <a:rPr/>
              <a:t>Installation et configuration du serveur TFTP afin d’importer et d’exporter nos configurations switch / routeur</a:t>
            </a:r>
          </a:p>
          <a:p>
            <a:pPr lvl="1"/>
            <a:r>
              <a:rPr/>
              <a:t>Début d’installation du DHCP et DNS sur les machines virtuelles</a:t>
            </a:r>
          </a:p>
          <a:p>
            <a:pPr lvl="0" marL="0" indent="0">
              <a:spcBef>
                <a:spcPts val="3000"/>
              </a:spcBef>
              <a:buNone/>
            </a:pPr>
            <a:r>
              <a:rPr b="1"/>
              <a:t>Semaine 6 ( 14/11/2022 – 20/11/2022)</a:t>
            </a:r>
          </a:p>
          <a:p>
            <a:pPr lvl="1"/>
            <a:r>
              <a:rPr/>
              <a:t>Test de fonctionnement du réseau et des configurations routeur / Switch</a:t>
            </a:r>
          </a:p>
          <a:p>
            <a:pPr lvl="1"/>
            <a:r>
              <a:rPr/>
              <a:t>Configuration du DHCP et DNS</a:t>
            </a:r>
          </a:p>
          <a:p>
            <a:pPr lvl="1"/>
            <a:r>
              <a:rPr/>
              <a:t>Suivi et écriture des procédures</a:t>
            </a:r>
          </a:p>
          <a:p>
            <a:pPr lvl="0" marL="0" indent="0">
              <a:spcBef>
                <a:spcPts val="3000"/>
              </a:spcBef>
              <a:buNone/>
            </a:pPr>
            <a:r>
              <a:rPr b="1"/>
              <a:t>Semaine 7 ( 21/11/2022 – 27-11/2022)</a:t>
            </a:r>
          </a:p>
          <a:p>
            <a:pPr lvl="1"/>
            <a:r>
              <a:rPr/>
              <a:t>Finalisation du DHCP et test de fonctionnement</a:t>
            </a:r>
          </a:p>
          <a:p>
            <a:pPr lvl="1"/>
            <a:r>
              <a:rPr/>
              <a:t>Configuration DNS</a:t>
            </a:r>
          </a:p>
          <a:p>
            <a:pPr lvl="1"/>
            <a:r>
              <a:rPr/>
              <a:t>Commencement installation Serveur WEB et mail</a:t>
            </a:r>
          </a:p>
          <a:p>
            <a:pPr lvl="0" marL="0" indent="0">
              <a:spcBef>
                <a:spcPts val="3000"/>
              </a:spcBef>
              <a:buNone/>
            </a:pPr>
            <a:r>
              <a:rPr b="1"/>
              <a:t>Semaine 8 (28/11/2022 – 03/12/2022)</a:t>
            </a:r>
          </a:p>
          <a:p>
            <a:pPr lvl="1"/>
            <a:r>
              <a:rPr/>
              <a:t>Configuration DNS</a:t>
            </a:r>
          </a:p>
          <a:p>
            <a:pPr lvl="1"/>
            <a:r>
              <a:rPr/>
              <a:t>Configuration NAT pour l’accès extérieur</a:t>
            </a:r>
          </a:p>
          <a:p>
            <a:pPr lvl="1"/>
            <a:r>
              <a:rPr/>
              <a:t>Finalisation Web</a:t>
            </a:r>
          </a:p>
          <a:p>
            <a:pPr lvl="1"/>
            <a:r>
              <a:rPr/>
              <a:t>Rédaction du rapport de projet</a:t>
            </a:r>
          </a:p>
          <a:p>
            <a:pPr lvl="0" marL="0" indent="0">
              <a:spcBef>
                <a:spcPts val="3000"/>
              </a:spcBef>
              <a:buNone/>
            </a:pPr>
            <a:r>
              <a:rPr b="1"/>
              <a:t>Semaine 9 (05/12/2022 – 11/12/2022)</a:t>
            </a:r>
          </a:p>
          <a:p>
            <a:pPr lvl="1"/>
            <a:r>
              <a:rPr/>
              <a:t>Résolution et configuration du DNS</a:t>
            </a:r>
          </a:p>
          <a:p>
            <a:pPr lvl="1"/>
            <a:r>
              <a:rPr/>
              <a:t>Test de mise en place d’infrastructure avec des PC</a:t>
            </a:r>
          </a:p>
          <a:p>
            <a:pPr lvl="1"/>
            <a:r>
              <a:rPr/>
              <a:t>Installation et configuration d’un Firewall IPTables</a:t>
            </a:r>
          </a:p>
          <a:p>
            <a:pPr lvl="0" marL="0" indent="0">
              <a:spcBef>
                <a:spcPts val="3000"/>
              </a:spcBef>
              <a:buNone/>
            </a:pPr>
            <a:r>
              <a:rPr b="1"/>
              <a:t>Semaine 10 (12/12/2022 – 18/12/2022)</a:t>
            </a:r>
          </a:p>
          <a:p>
            <a:pPr lvl="1"/>
            <a:r>
              <a:rPr/>
              <a:t>Validation et test du DNS</a:t>
            </a:r>
          </a:p>
          <a:p>
            <a:pPr lvl="1"/>
            <a:r>
              <a:rPr/>
              <a:t>Tentative résolution problème Firewall</a:t>
            </a:r>
          </a:p>
          <a:p>
            <a:pPr lvl="2"/>
            <a:r>
              <a:rPr/>
              <a:t>Choix de ne pas utiliser de “DMZ” (vu avec M. Peter)</a:t>
            </a:r>
          </a:p>
          <a:p>
            <a:pPr lvl="1"/>
            <a:r>
              <a:rPr/>
              <a:t>Documentation et résolution du serveur mail</a:t>
            </a:r>
          </a:p>
          <a:p>
            <a:pPr lvl="1"/>
            <a:r>
              <a:rPr/>
              <a:t>Finalistaion du rapport de projet</a:t>
            </a:r>
          </a:p>
          <a:p>
            <a:pPr lvl="0" marL="0" indent="0">
              <a:spcBef>
                <a:spcPts val="3000"/>
              </a:spcBef>
              <a:buNone/>
            </a:pPr>
            <a:r>
              <a:rPr b="1"/>
              <a:t>Semaine 11 (02/01/2023 – 08/01/2023) :</a:t>
            </a:r>
          </a:p>
          <a:p>
            <a:pPr lvl="1"/>
            <a:r>
              <a:rPr/>
              <a:t>Préparation de l’oral.</a:t>
            </a:r>
          </a:p>
        </p:txBody>
      </p:sp>
    </p:spTree>
  </p:cSl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Schéma</a:t>
            </a:r>
            <a:r>
              <a:rPr/>
              <a:t> </a:t>
            </a:r>
            <a:r>
              <a:rPr/>
              <a:t>explicatif</a:t>
            </a:r>
            <a:r>
              <a:rPr/>
              <a:t> </a:t>
            </a:r>
            <a:r>
              <a:rPr/>
              <a:t>du</a:t>
            </a:r>
            <a:r>
              <a:rPr/>
              <a:t> </a:t>
            </a:r>
            <a:r>
              <a:rPr/>
              <a:t>réseau</a:t>
            </a:r>
          </a:p>
        </p:txBody>
      </p:sp>
      <p:pic>
        <p:nvPicPr>
          <p:cNvPr descr="imgs/schema.png" id="0" name="Picture 1"/>
          <p:cNvPicPr>
            <a:picLocks noGrp="1" noChangeAspect="1"/>
          </p:cNvPicPr>
          <p:nvPr/>
        </p:nvPicPr>
        <p:blipFill>
          <a:blip r:embed="rId2"/>
          <a:stretch>
            <a:fillRect/>
          </a:stretch>
        </p:blipFill>
        <p:spPr bwMode="auto">
          <a:xfrm>
            <a:off x="457200" y="1638300"/>
            <a:ext cx="8229600" cy="4445000"/>
          </a:xfrm>
          <a:prstGeom prst="rect">
            <a:avLst/>
          </a:prstGeom>
          <a:noFill/>
          <a:ln w="9525">
            <a:noFill/>
            <a:headEnd/>
            <a:tailEnd/>
          </a:ln>
        </p:spPr>
      </p:pic>
    </p:spTree>
  </p:cSl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marL="0" indent="0">
              <a:buNone/>
            </a:pPr>
            <a:r>
              <a:rPr/>
              <a:t>Voici le schéma prévu des deux réseau mis en place durant ce projet. Les PCs de la partie privée sont en adressage privé, les interfaces extérieures des routeurs sont publiques.</a:t>
            </a:r>
            <a:br/>
            <a:r>
              <a:rPr/>
              <a:t>Un pare-feu sous Linux devait se trouver sous chaque partie privée du routeur.</a:t>
            </a:r>
            <a:br/>
            <a:r>
              <a:rPr/>
              <a:t>Chaque serveur contient un service web, mail, DHCP et DNS.</a:t>
            </a:r>
          </a:p>
          <a:p>
            <a:pPr lvl="0" marL="0" indent="0">
              <a:buNone/>
            </a:pPr>
            <a:r>
              <a:rPr/>
              <a:t>Le switch contient 3 VLANs :</a:t>
            </a:r>
          </a:p>
          <a:p>
            <a:pPr lvl="1"/>
            <a:r>
              <a:rPr/>
              <a:t>VLAN Comptabilité</a:t>
            </a:r>
          </a:p>
          <a:p>
            <a:pPr lvl="1"/>
            <a:r>
              <a:rPr/>
              <a:t>VLAN Production</a:t>
            </a:r>
          </a:p>
          <a:p>
            <a:pPr lvl="1"/>
            <a:r>
              <a:rPr/>
              <a:t>VLAN Administration (contenant les services)</a:t>
            </a:r>
          </a:p>
          <a:p>
            <a:pPr lvl="0" marL="0" indent="0">
              <a:buNone/>
            </a:pPr>
            <a:r>
              <a:rPr/>
              <a:t>Ces 3 VLANs peuvent communiquer entre eux grâce au routage inter-VLAN.</a:t>
            </a:r>
            <a:br/>
            <a:r>
              <a:rPr/>
              <a:t>Ensuite les 2 réseaux sont reliés via un réseau public.</a:t>
            </a:r>
          </a:p>
          <a:p>
            <a:pPr lvl="0" marL="0" indent="0">
              <a:buNone/>
            </a:pPr>
            <a:r>
              <a:rPr/>
              <a:t>Ici, on se concentrera sur la partie de gauche.</a:t>
            </a:r>
          </a:p>
        </p:txBody>
      </p:sp>
    </p:spTree>
  </p:cSl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Le</a:t>
            </a:r>
            <a:r>
              <a:rPr/>
              <a:t> </a:t>
            </a:r>
            <a:r>
              <a:rPr/>
              <a:t>matériel</a:t>
            </a:r>
            <a:r>
              <a:rPr/>
              <a:t> </a:t>
            </a:r>
            <a:r>
              <a:rPr/>
              <a:t>du</a:t>
            </a:r>
            <a:r>
              <a:rPr/>
              <a:t> </a:t>
            </a:r>
            <a:r>
              <a:rPr/>
              <a:t>projet</a:t>
            </a:r>
          </a:p>
        </p:txBody>
      </p:sp>
      <p:sp>
        <p:nvSpPr>
          <p:cNvPr id="3" name="Content Placeholder 2"/>
          <p:cNvSpPr>
            <a:spLocks noGrp="1"/>
          </p:cNvSpPr>
          <p:nvPr>
            <p:ph idx="1"/>
          </p:nvPr>
        </p:nvSpPr>
        <p:spPr/>
        <p:txBody>
          <a:bodyPr/>
          <a:lstStyle/>
          <a:p>
            <a:pPr lvl="0" marL="0" indent="0">
              <a:buNone/>
            </a:pPr>
            <a:r>
              <a:rPr/>
              <a:t>Voici le matériel que chaque groupe a utilisé durant ce projet :</a:t>
            </a:r>
          </a:p>
          <a:p>
            <a:pPr lvl="1"/>
            <a:r>
              <a:rPr/>
              <a:t>1 Routeur</a:t>
            </a:r>
          </a:p>
          <a:p>
            <a:pPr lvl="1"/>
            <a:r>
              <a:rPr/>
              <a:t>1 Switch</a:t>
            </a:r>
          </a:p>
          <a:p>
            <a:pPr lvl="1"/>
            <a:r>
              <a:rPr/>
              <a:t>au moins 3 PCs (un serveur, un pare-feu et au moins un dernier utilisateur pour tests)</a:t>
            </a:r>
          </a:p>
          <a:p>
            <a:pPr lvl="1"/>
            <a:r>
              <a:rPr/>
              <a:t>Serveur Web (Apache2)</a:t>
            </a:r>
          </a:p>
          <a:p>
            <a:pPr lvl="1"/>
            <a:r>
              <a:rPr/>
              <a:t>Serveur Mail (Postfix + Dovecot)</a:t>
            </a:r>
          </a:p>
          <a:p>
            <a:pPr lvl="1"/>
            <a:r>
              <a:rPr/>
              <a:t>Serveur DHCP (Isc-dhcp-server)</a:t>
            </a:r>
          </a:p>
          <a:p>
            <a:pPr lvl="1"/>
            <a:r>
              <a:rPr/>
              <a:t>Serveur DNS (Bind9)</a:t>
            </a:r>
          </a:p>
          <a:p>
            <a:pPr lvl="1"/>
            <a:r>
              <a:rPr/>
              <a:t>Pare-Feu (Iptables)</a:t>
            </a: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TotalTime>
  <Words>49</Words>
  <Application>Microsoft Office PowerPoint</Application>
  <PresentationFormat>On-screen Show (4:3)</PresentationFormat>
  <Paragraphs>15</Paragraphs>
  <Slides>4</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Office Theme</vt:lpstr>
      <vt:lpstr>Presentation Title</vt:lpstr>
      <vt:lpstr>Slide Title</vt:lpstr>
      <vt:lpstr>Section header</vt:lpstr>
      <vt:lpstr>Slide Title for Two-Content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dcterms:created xsi:type="dcterms:W3CDTF">2023-01-11T13:14:19Z</dcterms:created>
  <dcterms:modified xsi:type="dcterms:W3CDTF">2023-01-11T13:14:19Z</dcterms:modified>
</cp:coreProperties>
</file>

<file path=docProps/custom.xml><?xml version="1.0" encoding="utf-8"?>
<Properties xmlns="http://schemas.openxmlformats.org/officeDocument/2006/custom-properties" xmlns:vt="http://schemas.openxmlformats.org/officeDocument/2006/docPropsVTypes"/>
</file>