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12.png" ContentType="image/png"/>
  <Override PartName="/ppt/media/media1.m4a" ContentType="application/vnd.sun.star.media"/>
  <Override PartName="/ppt/media/image9.png" ContentType="image/png"/>
  <Override PartName="/ppt/media/image8.png" ContentType="image/png"/>
  <Override PartName="/ppt/media/image16.png" ContentType="image/png"/>
  <Override PartName="/ppt/media/media15.m4a" ContentType="application/vnd.sun.star.media"/>
  <Override PartName="/ppt/media/image6.png" ContentType="image/png"/>
  <Override PartName="/ppt/media/image11.png" ContentType="image/png"/>
  <Override PartName="/ppt/media/media13.m4a" ContentType="application/vnd.sun.star.media"/>
  <Override PartName="/ppt/media/image14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10.png" ContentType="image/png"/>
  <Override PartName="/ppt/media/media7.m4a" ContentType="application/vnd.sun.star.media"/>
  <Override PartName="/ppt/media/image18.png" ContentType="image/png"/>
  <Override PartName="/ppt/media/media17.m4a" ContentType="application/vnd.sun.star.media"/>
  <Override PartName="/ppt/slides/slide1.xml" ContentType="application/vnd.openxmlformats-officedocument.presentationml.slide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en-US" sz="6000" spc="-1" strike="noStrike">
                <a:solidFill>
                  <a:srgbClr val="000000"/>
                </a:solidFill>
                <a:latin typeface="Calibri Light"/>
              </a:rPr>
              <a:t>Clic</a:t>
            </a:r>
            <a:r>
              <a:rPr b="0" lang="en-US" sz="6000" spc="-1" strike="noStrike">
                <a:solidFill>
                  <a:srgbClr val="000000"/>
                </a:solidFill>
                <a:latin typeface="Calibri Light"/>
              </a:rPr>
              <a:t>k to </a:t>
            </a:r>
            <a:r>
              <a:rPr b="0" lang="en-US" sz="6000" spc="-1" strike="noStrike">
                <a:solidFill>
                  <a:srgbClr val="000000"/>
                </a:solidFill>
                <a:latin typeface="Calibri Light"/>
              </a:rPr>
              <a:t>edit </a:t>
            </a:r>
            <a:r>
              <a:rPr b="0" lang="en-US" sz="6000" spc="-1" strike="noStrike">
                <a:solidFill>
                  <a:srgbClr val="000000"/>
                </a:solidFill>
                <a:latin typeface="Calibri Light"/>
              </a:rPr>
              <a:t>Mas</a:t>
            </a:r>
            <a:r>
              <a:rPr b="0" lang="en-US" sz="6000" spc="-1" strike="noStrike">
                <a:solidFill>
                  <a:srgbClr val="000000"/>
                </a:solidFill>
                <a:latin typeface="Calibri Light"/>
              </a:rPr>
              <a:t>ter </a:t>
            </a:r>
            <a:r>
              <a:rPr b="0" lang="en-US" sz="6000" spc="-1" strike="noStrike">
                <a:solidFill>
                  <a:srgbClr val="000000"/>
                </a:solidFill>
                <a:latin typeface="Calibri Light"/>
              </a:rPr>
              <a:t>title </a:t>
            </a:r>
            <a:r>
              <a:rPr b="0" lang="en-US" sz="6000" spc="-1" strike="noStrike">
                <a:solidFill>
                  <a:srgbClr val="000000"/>
                </a:solidFill>
                <a:latin typeface="Calibri Light"/>
              </a:rPr>
              <a:t>styl</a:t>
            </a:r>
            <a:r>
              <a:rPr b="0" lang="en-US" sz="6000" spc="-1" strike="noStrike">
                <a:solidFill>
                  <a:srgbClr val="000000"/>
                </a:solidFill>
                <a:latin typeface="Calibri Light"/>
              </a:rPr>
              <a:t>e</a:t>
            </a:r>
            <a:endParaRPr b="0" lang="en-US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93DABB42-2993-4916-B715-938D14F0B441}" type="datetime">
              <a:rPr b="0" lang="en-US" sz="1200" spc="-1" strike="noStrike">
                <a:solidFill>
                  <a:srgbClr val="8b8b8b"/>
                </a:solidFill>
                <a:latin typeface="Calibri"/>
              </a:rPr>
              <a:t>2/8/22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0A7AAADE-F3A1-4969-B443-22090E3CE07B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Click </a:t>
            </a: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to edit </a:t>
            </a: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Maste</a:t>
            </a: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r title </a:t>
            </a: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style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AC52F3B9-C472-4868-BC8B-9702079D3920}" type="datetime">
              <a:rPr b="0" lang="en-US" sz="1200" spc="-1" strike="noStrike">
                <a:solidFill>
                  <a:srgbClr val="8b8b8b"/>
                </a:solidFill>
                <a:latin typeface="Calibri"/>
              </a:rPr>
              <a:t>2/8/22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55BD7843-8F4B-4FF2-B41B-F566B15809F5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video" Target="../media/media1.m4a"/><Relationship Id="rId2" Type="http://schemas.microsoft.com/office/2007/relationships/media" Target="../media/media1.m4a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video" Target="../media/media7.m4a"/><Relationship Id="rId6" Type="http://schemas.microsoft.com/office/2007/relationships/media" Target="../media/media7.m4a"/><Relationship Id="rId7" Type="http://schemas.openxmlformats.org/officeDocument/2006/relationships/image" Target="../media/image8.png"/><Relationship Id="rId8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video" Target="../media/media13.m4a"/><Relationship Id="rId6" Type="http://schemas.microsoft.com/office/2007/relationships/media" Target="../media/media13.m4a"/><Relationship Id="rId7" Type="http://schemas.openxmlformats.org/officeDocument/2006/relationships/image" Target="../media/image14.png"/><Relationship Id="rId8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video" Target="../media/media15.m4a"/><Relationship Id="rId2" Type="http://schemas.microsoft.com/office/2007/relationships/media" Target="../media/media15.m4a"/><Relationship Id="rId3" Type="http://schemas.openxmlformats.org/officeDocument/2006/relationships/image" Target="../media/image16.png"/><Relationship Id="rId4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video" Target="../media/media17.m4a"/><Relationship Id="rId2" Type="http://schemas.microsoft.com/office/2007/relationships/media" Target="../media/media17.m4a"/><Relationship Id="rId3" Type="http://schemas.openxmlformats.org/officeDocument/2006/relationships/image" Target="../media/image18.pn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729fc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1610640" y="2688120"/>
            <a:ext cx="8970120" cy="118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ffffff"/>
                </a:solidFill>
                <a:latin typeface="Cavolini"/>
              </a:rPr>
              <a:t>Calculate The Distance Using Single Camera</a:t>
            </a:r>
            <a:endParaRPr b="0" lang="en-US" sz="3600" spc="-1" strike="noStrike">
              <a:latin typeface="Arial"/>
            </a:endParaRPr>
          </a:p>
        </p:txBody>
      </p:sp>
      <p:pic>
        <p:nvPicPr>
          <p:cNvPr id="83" name="Picture 1" descr="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r:embed="rId2"/>
              </p:ext>
            </p:extLst>
          </p:nvPr>
        </p:nvPicPr>
        <p:blipFill>
          <a:blip r:embed="rId3"/>
        </p:blipFill>
        <p:spPr>
          <a:xfrm>
            <a:off x="11430000" y="6095880"/>
            <a:ext cx="609120" cy="6091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advTm="4000" p14:dur="2000"/>
    </mc:Choice>
    <mc:Fallback>
      <p:transition spd="slow" advTm="4000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fill="hold" presetClass="mediacall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6" dur="1" fill="hold"/>
                                        <p:tgtEl>
                                          <p:spTgt spid="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729fc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1"/>
          <p:cNvGrpSpPr/>
          <p:nvPr/>
        </p:nvGrpSpPr>
        <p:grpSpPr>
          <a:xfrm>
            <a:off x="1695600" y="1671840"/>
            <a:ext cx="8624880" cy="3663000"/>
            <a:chOff x="1695600" y="1671840"/>
            <a:chExt cx="8624880" cy="3663000"/>
          </a:xfrm>
        </p:grpSpPr>
        <p:sp>
          <p:nvSpPr>
            <p:cNvPr id="85" name="Line 2"/>
            <p:cNvSpPr/>
            <p:nvPr/>
          </p:nvSpPr>
          <p:spPr>
            <a:xfrm>
              <a:off x="1695600" y="3521160"/>
              <a:ext cx="8510400" cy="0"/>
            </a:xfrm>
            <a:prstGeom prst="line">
              <a:avLst/>
            </a:prstGeom>
            <a:ln w="5724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6" name="Line 3"/>
            <p:cNvSpPr/>
            <p:nvPr/>
          </p:nvSpPr>
          <p:spPr>
            <a:xfrm>
              <a:off x="6070320" y="1671840"/>
              <a:ext cx="0" cy="1502640"/>
            </a:xfrm>
            <a:prstGeom prst="line">
              <a:avLst/>
            </a:prstGeom>
            <a:ln w="5724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7" name="Line 4"/>
            <p:cNvSpPr/>
            <p:nvPr/>
          </p:nvSpPr>
          <p:spPr>
            <a:xfrm>
              <a:off x="6070320" y="3832560"/>
              <a:ext cx="0" cy="1502280"/>
            </a:xfrm>
            <a:prstGeom prst="line">
              <a:avLst/>
            </a:prstGeom>
            <a:ln w="5724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pic>
          <p:nvPicPr>
            <p:cNvPr id="88" name="Graphic 13" descr="Man"/>
            <p:cNvPicPr/>
            <p:nvPr/>
          </p:nvPicPr>
          <p:blipFill>
            <a:blip r:embed="rId1"/>
            <a:stretch/>
          </p:blipFill>
          <p:spPr>
            <a:xfrm flipH="1" rot="10800000">
              <a:off x="3958560" y="3541680"/>
              <a:ext cx="738720" cy="779400"/>
            </a:xfrm>
            <a:prstGeom prst="rect">
              <a:avLst/>
            </a:prstGeom>
            <a:ln>
              <a:noFill/>
            </a:ln>
          </p:spPr>
        </p:pic>
        <p:sp>
          <p:nvSpPr>
            <p:cNvPr id="89" name="Line 5"/>
            <p:cNvSpPr/>
            <p:nvPr/>
          </p:nvSpPr>
          <p:spPr>
            <a:xfrm flipV="1">
              <a:off x="4327920" y="2140200"/>
              <a:ext cx="5454000" cy="2180880"/>
            </a:xfrm>
            <a:prstGeom prst="line">
              <a:avLst/>
            </a:prstGeom>
            <a:ln w="3816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0" name="CustomShape 6"/>
            <p:cNvSpPr/>
            <p:nvPr/>
          </p:nvSpPr>
          <p:spPr>
            <a:xfrm>
              <a:off x="4157640" y="3565080"/>
              <a:ext cx="360" cy="7322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57240">
              <a:solidFill>
                <a:srgbClr val="ffff00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91" name="CustomShape 7"/>
            <p:cNvSpPr/>
            <p:nvPr/>
          </p:nvSpPr>
          <p:spPr>
            <a:xfrm flipV="1">
              <a:off x="9540720" y="2328480"/>
              <a:ext cx="360" cy="11775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57240">
              <a:solidFill>
                <a:srgbClr val="00ff00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pic>
          <p:nvPicPr>
            <p:cNvPr id="92" name="Graphic 38" descr="Man"/>
            <p:cNvPicPr/>
            <p:nvPr/>
          </p:nvPicPr>
          <p:blipFill>
            <a:blip r:embed="rId2"/>
            <a:stretch/>
          </p:blipFill>
          <p:spPr>
            <a:xfrm>
              <a:off x="9243360" y="2175120"/>
              <a:ext cx="1077120" cy="129996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3" name="CustomShape 8"/>
          <p:cNvSpPr/>
          <p:nvPr/>
        </p:nvSpPr>
        <p:spPr>
          <a:xfrm>
            <a:off x="3900960" y="3236040"/>
            <a:ext cx="213480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a9076f"/>
            </a:solidFill>
            <a:headEnd len="med" type="triangle" w="med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" name="CustomShape 9"/>
          <p:cNvSpPr/>
          <p:nvPr/>
        </p:nvSpPr>
        <p:spPr>
          <a:xfrm>
            <a:off x="6095880" y="3952080"/>
            <a:ext cx="368568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a9076f"/>
            </a:solidFill>
            <a:headEnd len="med" type="triangle" w="med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95" name="Group 10"/>
          <p:cNvGrpSpPr/>
          <p:nvPr/>
        </p:nvGrpSpPr>
        <p:grpSpPr>
          <a:xfrm>
            <a:off x="1490400" y="1206000"/>
            <a:ext cx="3477600" cy="364680"/>
            <a:chOff x="1490400" y="1206000"/>
            <a:chExt cx="3477600" cy="364680"/>
          </a:xfrm>
        </p:grpSpPr>
        <p:grpSp>
          <p:nvGrpSpPr>
            <p:cNvPr id="96" name="Group 11"/>
            <p:cNvGrpSpPr/>
            <p:nvPr/>
          </p:nvGrpSpPr>
          <p:grpSpPr>
            <a:xfrm>
              <a:off x="1490400" y="1206000"/>
              <a:ext cx="439920" cy="328680"/>
              <a:chOff x="1490400" y="1206000"/>
              <a:chExt cx="439920" cy="328680"/>
            </a:xfrm>
          </p:grpSpPr>
          <p:sp>
            <p:nvSpPr>
              <p:cNvPr id="97" name="CustomShape 12"/>
              <p:cNvSpPr/>
              <p:nvPr/>
            </p:nvSpPr>
            <p:spPr>
              <a:xfrm>
                <a:off x="1765800" y="1339200"/>
                <a:ext cx="110880" cy="130320"/>
              </a:xfrm>
              <a:custGeom>
                <a:avLst/>
                <a:gdLst/>
                <a:ahLst/>
                <a:rect l="l" t="t" r="r" b="b"/>
                <a:pathLst>
                  <a:path w="107278" h="130845">
                    <a:moveTo>
                      <a:pt x="106155" y="119212"/>
                    </a:moveTo>
                    <a:lnTo>
                      <a:pt x="33492" y="3397"/>
                    </a:lnTo>
                    <a:cubicBezTo>
                      <a:pt x="32191" y="1274"/>
                      <a:pt x="29877" y="-14"/>
                      <a:pt x="27388" y="0"/>
                    </a:cubicBezTo>
                    <a:cubicBezTo>
                      <a:pt x="24888" y="-1"/>
                      <a:pt x="22563" y="1282"/>
                      <a:pt x="21231" y="3397"/>
                    </a:cubicBezTo>
                    <a:lnTo>
                      <a:pt x="0" y="37473"/>
                    </a:lnTo>
                    <a:lnTo>
                      <a:pt x="45540" y="111144"/>
                    </a:lnTo>
                    <a:cubicBezTo>
                      <a:pt x="49394" y="116972"/>
                      <a:pt x="50223" y="124293"/>
                      <a:pt x="47770" y="130836"/>
                    </a:cubicBezTo>
                    <a:lnTo>
                      <a:pt x="99255" y="130836"/>
                    </a:lnTo>
                    <a:cubicBezTo>
                      <a:pt x="103470" y="131046"/>
                      <a:pt x="107059" y="127799"/>
                      <a:pt x="107269" y="123583"/>
                    </a:cubicBezTo>
                    <a:cubicBezTo>
                      <a:pt x="107346" y="122047"/>
                      <a:pt x="106958" y="120524"/>
                      <a:pt x="106155" y="119212"/>
                    </a:cubicBezTo>
                    <a:close/>
                  </a:path>
                </a:pathLst>
              </a:custGeom>
              <a:solidFill>
                <a:srgbClr val="00b050"/>
              </a:solidFill>
              <a:ln w="54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98" name="CustomShape 13"/>
              <p:cNvSpPr/>
              <p:nvPr/>
            </p:nvSpPr>
            <p:spPr>
              <a:xfrm>
                <a:off x="1537920" y="1268640"/>
                <a:ext cx="257040" cy="201240"/>
              </a:xfrm>
              <a:custGeom>
                <a:avLst/>
                <a:gdLst/>
                <a:ahLst/>
                <a:rect l="l" t="t" r="r" b="b"/>
                <a:pathLst>
                  <a:path w="248026" h="201766">
                    <a:moveTo>
                      <a:pt x="246622" y="190764"/>
                    </a:moveTo>
                    <a:lnTo>
                      <a:pt x="131179" y="2923"/>
                    </a:lnTo>
                    <a:cubicBezTo>
                      <a:pt x="129697" y="1010"/>
                      <a:pt x="127388" y="-76"/>
                      <a:pt x="124969" y="4"/>
                    </a:cubicBezTo>
                    <a:lnTo>
                      <a:pt x="124013" y="4"/>
                    </a:lnTo>
                    <a:lnTo>
                      <a:pt x="123058" y="4"/>
                    </a:lnTo>
                    <a:cubicBezTo>
                      <a:pt x="120639" y="-76"/>
                      <a:pt x="118329" y="1010"/>
                      <a:pt x="116848" y="2923"/>
                    </a:cubicBezTo>
                    <a:lnTo>
                      <a:pt x="1405" y="190764"/>
                    </a:lnTo>
                    <a:cubicBezTo>
                      <a:pt x="-230" y="193052"/>
                      <a:pt x="-455" y="196061"/>
                      <a:pt x="821" y="198566"/>
                    </a:cubicBezTo>
                    <a:cubicBezTo>
                      <a:pt x="2109" y="200837"/>
                      <a:pt x="4661" y="202082"/>
                      <a:pt x="7243" y="201698"/>
                    </a:cubicBezTo>
                    <a:lnTo>
                      <a:pt x="240783" y="201698"/>
                    </a:lnTo>
                    <a:cubicBezTo>
                      <a:pt x="243366" y="202082"/>
                      <a:pt x="245918" y="200837"/>
                      <a:pt x="247206" y="198566"/>
                    </a:cubicBezTo>
                    <a:cubicBezTo>
                      <a:pt x="248482" y="196061"/>
                      <a:pt x="248257" y="193052"/>
                      <a:pt x="246622" y="190764"/>
                    </a:cubicBezTo>
                    <a:close/>
                    <a:moveTo>
                      <a:pt x="143334" y="90926"/>
                    </a:moveTo>
                    <a:lnTo>
                      <a:pt x="124969" y="107273"/>
                    </a:lnTo>
                    <a:lnTo>
                      <a:pt x="106604" y="90926"/>
                    </a:lnTo>
                    <a:lnTo>
                      <a:pt x="76244" y="109290"/>
                    </a:lnTo>
                    <a:lnTo>
                      <a:pt x="124013" y="31851"/>
                    </a:lnTo>
                    <a:lnTo>
                      <a:pt x="170509" y="107273"/>
                    </a:lnTo>
                    <a:close/>
                  </a:path>
                </a:pathLst>
              </a:custGeom>
              <a:solidFill>
                <a:srgbClr val="00b050"/>
              </a:solidFill>
              <a:ln w="54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99" name="CustomShape 14"/>
              <p:cNvSpPr/>
              <p:nvPr/>
            </p:nvSpPr>
            <p:spPr>
              <a:xfrm>
                <a:off x="1578600" y="1264320"/>
                <a:ext cx="32760" cy="31320"/>
              </a:xfrm>
              <a:custGeom>
                <a:avLst/>
                <a:gdLst/>
                <a:ahLst/>
                <a:rect l="l" t="t" r="r" b="b"/>
                <a:pathLst>
                  <a:path w="31846" h="31846">
                    <a:moveTo>
                      <a:pt x="31846" y="15923"/>
                    </a:moveTo>
                    <a:cubicBezTo>
                      <a:pt x="31846" y="24717"/>
                      <a:pt x="24717" y="31846"/>
                      <a:pt x="15923" y="31846"/>
                    </a:cubicBezTo>
                    <a:cubicBezTo>
                      <a:pt x="7129" y="31846"/>
                      <a:pt x="0" y="24717"/>
                      <a:pt x="0" y="15923"/>
                    </a:cubicBezTo>
                    <a:cubicBezTo>
                      <a:pt x="0" y="7129"/>
                      <a:pt x="7129" y="0"/>
                      <a:pt x="15923" y="0"/>
                    </a:cubicBezTo>
                    <a:cubicBezTo>
                      <a:pt x="24717" y="0"/>
                      <a:pt x="31846" y="7129"/>
                      <a:pt x="31846" y="15923"/>
                    </a:cubicBezTo>
                    <a:close/>
                  </a:path>
                </a:pathLst>
              </a:custGeom>
              <a:solidFill>
                <a:srgbClr val="00b050"/>
              </a:solidFill>
              <a:ln w="54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00" name="CustomShape 15"/>
              <p:cNvSpPr/>
              <p:nvPr/>
            </p:nvSpPr>
            <p:spPr>
              <a:xfrm>
                <a:off x="1490400" y="1206000"/>
                <a:ext cx="439920" cy="328680"/>
              </a:xfrm>
              <a:custGeom>
                <a:avLst/>
                <a:gdLst/>
                <a:ahLst/>
                <a:rect l="l" t="t" r="r" b="b"/>
                <a:pathLst>
                  <a:path w="424618" h="329079">
                    <a:moveTo>
                      <a:pt x="31846" y="297233"/>
                    </a:moveTo>
                    <a:lnTo>
                      <a:pt x="31846" y="31846"/>
                    </a:lnTo>
                    <a:lnTo>
                      <a:pt x="392772" y="31846"/>
                    </a:lnTo>
                    <a:lnTo>
                      <a:pt x="392772" y="297233"/>
                    </a:lnTo>
                    <a:close/>
                    <a:moveTo>
                      <a:pt x="424618" y="329079"/>
                    </a:moveTo>
                    <a:lnTo>
                      <a:pt x="424618" y="0"/>
                    </a:lnTo>
                    <a:lnTo>
                      <a:pt x="0" y="0"/>
                    </a:lnTo>
                    <a:lnTo>
                      <a:pt x="0" y="329079"/>
                    </a:lnTo>
                    <a:close/>
                  </a:path>
                </a:pathLst>
              </a:custGeom>
              <a:solidFill>
                <a:srgbClr val="00b050"/>
              </a:solidFill>
              <a:ln w="54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101" name="CustomShape 16"/>
            <p:cNvSpPr/>
            <p:nvPr/>
          </p:nvSpPr>
          <p:spPr>
            <a:xfrm>
              <a:off x="1931040" y="1206000"/>
              <a:ext cx="303696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1" lang="en-US" sz="1800" spc="-1" strike="noStrike">
                  <a:solidFill>
                    <a:srgbClr val="ffffff"/>
                  </a:solidFill>
                  <a:latin typeface="Cavolini"/>
                </a:rPr>
                <a:t>CMOS Sensor (image)</a:t>
              </a:r>
              <a:endParaRPr b="0" lang="en-US" sz="1800" spc="-1" strike="noStrike">
                <a:latin typeface="Arial"/>
              </a:endParaRPr>
            </a:p>
          </p:txBody>
        </p:sp>
      </p:grpSp>
      <p:sp>
        <p:nvSpPr>
          <p:cNvPr id="102" name="CustomShape 17"/>
          <p:cNvSpPr/>
          <p:nvPr/>
        </p:nvSpPr>
        <p:spPr>
          <a:xfrm>
            <a:off x="7135560" y="3983040"/>
            <a:ext cx="204660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a9076f"/>
                </a:solidFill>
                <a:latin typeface="Cavolini"/>
              </a:rPr>
              <a:t>Distance (d)</a:t>
            </a:r>
            <a:endParaRPr b="0" lang="en-US" sz="2000" spc="-1" strike="noStrike">
              <a:latin typeface="Arial"/>
            </a:endParaRPr>
          </a:p>
        </p:txBody>
      </p:sp>
      <p:grpSp>
        <p:nvGrpSpPr>
          <p:cNvPr id="103" name="Group 18"/>
          <p:cNvGrpSpPr/>
          <p:nvPr/>
        </p:nvGrpSpPr>
        <p:grpSpPr>
          <a:xfrm>
            <a:off x="6489720" y="1142280"/>
            <a:ext cx="2295000" cy="720720"/>
            <a:chOff x="6489720" y="1142280"/>
            <a:chExt cx="2295000" cy="720720"/>
          </a:xfrm>
        </p:grpSpPr>
        <p:sp>
          <p:nvSpPr>
            <p:cNvPr id="104" name="CustomShape 19"/>
            <p:cNvSpPr/>
            <p:nvPr/>
          </p:nvSpPr>
          <p:spPr>
            <a:xfrm>
              <a:off x="7036920" y="1224720"/>
              <a:ext cx="1747800" cy="638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1" lang="en-US" sz="1800" spc="-1" strike="noStrike">
                  <a:solidFill>
                    <a:srgbClr val="ffffff"/>
                  </a:solidFill>
                  <a:latin typeface="Cavolini"/>
                </a:rPr>
                <a:t>Object Plane</a:t>
              </a:r>
              <a:endParaRPr b="0" lang="en-US" sz="1800" spc="-1" strike="noStrike">
                <a:latin typeface="Arial"/>
              </a:endParaRPr>
            </a:p>
          </p:txBody>
        </p:sp>
        <p:pic>
          <p:nvPicPr>
            <p:cNvPr id="105" name="Graphic 56" descr="Earth globe: Asia and Australia"/>
            <p:cNvPicPr/>
            <p:nvPr/>
          </p:nvPicPr>
          <p:blipFill>
            <a:blip r:embed="rId3"/>
            <a:stretch/>
          </p:blipFill>
          <p:spPr>
            <a:xfrm>
              <a:off x="6489720" y="1142280"/>
              <a:ext cx="496440" cy="49644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6" name="CustomShape 20"/>
          <p:cNvSpPr/>
          <p:nvPr/>
        </p:nvSpPr>
        <p:spPr>
          <a:xfrm>
            <a:off x="3986280" y="2802240"/>
            <a:ext cx="196416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ff00"/>
                </a:solidFill>
                <a:latin typeface="Cavolini"/>
              </a:rPr>
              <a:t>Focal Length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07" name="CustomShape 21"/>
          <p:cNvSpPr/>
          <p:nvPr/>
        </p:nvSpPr>
        <p:spPr>
          <a:xfrm>
            <a:off x="5920560" y="3167280"/>
            <a:ext cx="325080" cy="692280"/>
          </a:xfrm>
          <a:prstGeom prst="ellipse">
            <a:avLst/>
          </a:prstGeom>
          <a:solidFill>
            <a:schemeClr val="bg1">
              <a:lumMod val="95000"/>
              <a:alpha val="76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8" name="CustomShape 22"/>
          <p:cNvSpPr/>
          <p:nvPr/>
        </p:nvSpPr>
        <p:spPr>
          <a:xfrm>
            <a:off x="1399680" y="3660120"/>
            <a:ext cx="196416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ffff00"/>
                </a:solidFill>
                <a:latin typeface="Cavolini"/>
              </a:rPr>
              <a:t>Height</a:t>
            </a:r>
            <a:r>
              <a:rPr b="1" lang="en-US" sz="2000" spc="-1" strike="noStrike">
                <a:solidFill>
                  <a:srgbClr val="00ff00"/>
                </a:solidFill>
                <a:latin typeface="Cavolini"/>
              </a:rPr>
              <a:t> </a:t>
            </a:r>
            <a:r>
              <a:rPr b="1" lang="en-US" sz="2000" spc="-1" strike="noStrike">
                <a:solidFill>
                  <a:srgbClr val="ffff00"/>
                </a:solidFill>
                <a:latin typeface="Cavolini"/>
              </a:rPr>
              <a:t>(a)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09" name="CustomShape 23"/>
          <p:cNvSpPr/>
          <p:nvPr/>
        </p:nvSpPr>
        <p:spPr>
          <a:xfrm>
            <a:off x="10450080" y="2657520"/>
            <a:ext cx="196416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ff00"/>
                </a:solidFill>
                <a:latin typeface="Cavolini"/>
              </a:rPr>
              <a:t>Height (h)</a:t>
            </a:r>
            <a:endParaRPr b="0" lang="en-US" sz="2000" spc="-1" strike="noStrike">
              <a:latin typeface="Arial"/>
            </a:endParaRPr>
          </a:p>
        </p:txBody>
      </p:sp>
      <p:grpSp>
        <p:nvGrpSpPr>
          <p:cNvPr id="110" name="Group 24"/>
          <p:cNvGrpSpPr/>
          <p:nvPr/>
        </p:nvGrpSpPr>
        <p:grpSpPr>
          <a:xfrm>
            <a:off x="6605280" y="3166920"/>
            <a:ext cx="946080" cy="470520"/>
            <a:chOff x="6605280" y="3166920"/>
            <a:chExt cx="946080" cy="470520"/>
          </a:xfrm>
        </p:grpSpPr>
        <p:sp>
          <p:nvSpPr>
            <p:cNvPr id="111" name="CustomShape 25"/>
            <p:cNvSpPr/>
            <p:nvPr/>
          </p:nvSpPr>
          <p:spPr>
            <a:xfrm flipH="1" rot="8271000">
              <a:off x="6714000" y="3224880"/>
              <a:ext cx="310320" cy="353880"/>
            </a:xfrm>
            <a:prstGeom prst="arc">
              <a:avLst>
                <a:gd name="adj1" fmla="val 15800682"/>
                <a:gd name="adj2" fmla="val 644216"/>
              </a:avLst>
            </a:prstGeom>
            <a:noFill/>
            <a:ln w="2844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2" name="CustomShape 26"/>
            <p:cNvSpPr/>
            <p:nvPr/>
          </p:nvSpPr>
          <p:spPr>
            <a:xfrm>
              <a:off x="6605280" y="3259800"/>
              <a:ext cx="946080" cy="3337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1" lang="en-US" sz="1600" spc="-1" strike="noStrike">
                  <a:solidFill>
                    <a:srgbClr val="f2f2f2"/>
                  </a:solidFill>
                  <a:latin typeface="Cavolini"/>
                </a:rPr>
                <a:t>Q1</a:t>
              </a:r>
              <a:endParaRPr b="0" lang="en-US" sz="1600" spc="-1" strike="noStrike">
                <a:latin typeface="Arial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113" name="Formula 27"/>
              <p:cNvSpPr txBox="1"/>
              <p:nvPr/>
            </p:nvSpPr>
            <p:spPr>
              <a:xfrm>
                <a:off x="10080" y="5124600"/>
                <a:ext cx="4317480" cy="765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𝑎</m:t>
                        </m:r>
                      </m:num>
                      <m:den>
                        <m:r>
                          <m:t xml:space="preserve">𝑓</m:t>
                        </m:r>
                      </m:den>
                    </m:f>
                    <m:r>
                      <m:t xml:space="preserve">=</m:t>
                    </m:r>
                    <m:r>
                      <m:t xml:space="preserve">tan</m:t>
                    </m:r>
                    <m:sSub>
                      <m:e>
                        <m:r>
                          <m:t xml:space="preserve">𝜃</m:t>
                        </m:r>
                      </m:e>
                      <m:sub>
                        <m:r>
                          <m:t xml:space="preserve">1</m:t>
                        </m:r>
                      </m:sub>
                    </m:sSub>
                    <m:r>
                      <m:t xml:space="preserve">=</m:t>
                    </m:r>
                    <m:f>
                      <m:num>
                        <m:r>
                          <m:t xml:space="preserve">h</m:t>
                        </m:r>
                      </m:num>
                      <m:den>
                        <m:r>
                          <m:t xml:space="preserve">𝑑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pic>
        <p:nvPicPr>
          <p:cNvPr id="114" name="Ink 32" descr=""/>
          <p:cNvPicPr/>
          <p:nvPr/>
        </p:nvPicPr>
        <p:blipFill>
          <a:blip r:embed="rId4"/>
          <a:stretch/>
        </p:blipFill>
        <p:spPr>
          <a:xfrm>
            <a:off x="2106360" y="1517400"/>
            <a:ext cx="7191000" cy="2547000"/>
          </a:xfrm>
          <a:prstGeom prst="rect">
            <a:avLst/>
          </a:prstGeom>
          <a:ln>
            <a:noFill/>
          </a:ln>
        </p:spPr>
      </p:pic>
      <p:pic>
        <p:nvPicPr>
          <p:cNvPr id="115" name="Picture 1" descr="">
            <a:hlinkClick r:id="" action="ppaction://media"/>
          </p:cNvPr>
          <p:cNvPicPr/>
          <p:nvPr>
            <a:videoFile r:link="rId5"/>
            <p:extLst>
              <p:ext uri="{DAA4B4D4-6D71-4841-9C94-3DE7FCFB9230}">
                <p14:media r:embed="rId6"/>
              </p:ext>
            </p:extLst>
          </p:nvPr>
        </p:nvPicPr>
        <p:blipFill>
          <a:blip r:embed="rId7"/>
        </p:blipFill>
        <p:spPr>
          <a:xfrm>
            <a:off x="11430000" y="6095880"/>
            <a:ext cx="609120" cy="6091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advTm="69000" p14:dur="2000"/>
    </mc:Choice>
    <mc:Fallback>
      <p:transition spd="slow" advTm="69000"/>
    </mc:Fallback>
  </mc:AlternateContent>
  <p:timing>
    <p:tnLst>
      <p:par>
        <p:cTn id="7" dur="indefinite" restart="never" nodeType="tmRoot">
          <p:childTnLst>
            <p:seq>
              <p:cTn id="8" dur="indefinite" nodeType="mainSeq"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afterEffect" fill="hold" presetClass="mediacall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12" dur="1" fill="hold"/>
                                        <p:tgtEl>
                                          <p:spTgt spid="1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nodeType="withEffect" fill="hold" presetClass="ent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cmd type="call">
                                      <p:cBhvr>
                                        <p:cTn id="15" dur="1" fill="hold"/>
                                        <p:tgtEl>
                                          <p:spTgt spid="1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729fc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roup 1"/>
          <p:cNvGrpSpPr/>
          <p:nvPr/>
        </p:nvGrpSpPr>
        <p:grpSpPr>
          <a:xfrm>
            <a:off x="1695600" y="1671840"/>
            <a:ext cx="8784000" cy="3663000"/>
            <a:chOff x="1695600" y="1671840"/>
            <a:chExt cx="8784000" cy="3663000"/>
          </a:xfrm>
        </p:grpSpPr>
        <p:sp>
          <p:nvSpPr>
            <p:cNvPr id="117" name="Line 2"/>
            <p:cNvSpPr/>
            <p:nvPr/>
          </p:nvSpPr>
          <p:spPr>
            <a:xfrm>
              <a:off x="1695600" y="3521160"/>
              <a:ext cx="8510400" cy="0"/>
            </a:xfrm>
            <a:prstGeom prst="line">
              <a:avLst/>
            </a:prstGeom>
            <a:ln w="5724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8" name="Line 3"/>
            <p:cNvSpPr/>
            <p:nvPr/>
          </p:nvSpPr>
          <p:spPr>
            <a:xfrm>
              <a:off x="6070320" y="1671840"/>
              <a:ext cx="0" cy="1502640"/>
            </a:xfrm>
            <a:prstGeom prst="line">
              <a:avLst/>
            </a:prstGeom>
            <a:ln w="5724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19" name="Line 4"/>
            <p:cNvSpPr/>
            <p:nvPr/>
          </p:nvSpPr>
          <p:spPr>
            <a:xfrm>
              <a:off x="6070320" y="3832560"/>
              <a:ext cx="0" cy="1502280"/>
            </a:xfrm>
            <a:prstGeom prst="line">
              <a:avLst/>
            </a:prstGeom>
            <a:ln w="5724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pic>
          <p:nvPicPr>
            <p:cNvPr id="120" name="Graphic 13" descr="Man"/>
            <p:cNvPicPr/>
            <p:nvPr/>
          </p:nvPicPr>
          <p:blipFill>
            <a:blip r:embed="rId1"/>
            <a:stretch/>
          </p:blipFill>
          <p:spPr>
            <a:xfrm flipH="1" rot="10800000">
              <a:off x="3958560" y="3541680"/>
              <a:ext cx="1049040" cy="1107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21" name="Line 5"/>
            <p:cNvSpPr/>
            <p:nvPr/>
          </p:nvSpPr>
          <p:spPr>
            <a:xfrm flipV="1">
              <a:off x="4483080" y="2269080"/>
              <a:ext cx="3966480" cy="2379240"/>
            </a:xfrm>
            <a:prstGeom prst="line">
              <a:avLst/>
            </a:prstGeom>
            <a:ln w="3816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2" name="CustomShape 6"/>
            <p:cNvSpPr/>
            <p:nvPr/>
          </p:nvSpPr>
          <p:spPr>
            <a:xfrm>
              <a:off x="4157640" y="3565080"/>
              <a:ext cx="360" cy="7322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57240">
              <a:solidFill>
                <a:srgbClr val="ffff00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23" name="CustomShape 7"/>
            <p:cNvSpPr/>
            <p:nvPr/>
          </p:nvSpPr>
          <p:spPr>
            <a:xfrm flipV="1">
              <a:off x="8184600" y="2335320"/>
              <a:ext cx="360" cy="11775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57240">
              <a:solidFill>
                <a:srgbClr val="00ff00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pic>
          <p:nvPicPr>
            <p:cNvPr id="124" name="Graphic 38" descr="Man"/>
            <p:cNvPicPr/>
            <p:nvPr/>
          </p:nvPicPr>
          <p:blipFill>
            <a:blip r:embed="rId2"/>
            <a:stretch/>
          </p:blipFill>
          <p:spPr>
            <a:xfrm>
              <a:off x="7911000" y="2269080"/>
              <a:ext cx="1077120" cy="12999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25" name="CustomShape 8"/>
            <p:cNvSpPr/>
            <p:nvPr/>
          </p:nvSpPr>
          <p:spPr>
            <a:xfrm>
              <a:off x="4256280" y="3565080"/>
              <a:ext cx="360" cy="12175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57240">
              <a:solidFill>
                <a:schemeClr val="accent2">
                  <a:lumMod val="75000"/>
                </a:schemeClr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pic>
          <p:nvPicPr>
            <p:cNvPr id="126" name="Graphic 58" descr="Man"/>
            <p:cNvPicPr/>
            <p:nvPr/>
          </p:nvPicPr>
          <p:blipFill>
            <a:blip r:embed="rId3"/>
            <a:stretch/>
          </p:blipFill>
          <p:spPr>
            <a:xfrm>
              <a:off x="9402480" y="2253240"/>
              <a:ext cx="1077120" cy="12999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27" name="CustomShape 9"/>
            <p:cNvSpPr/>
            <p:nvPr/>
          </p:nvSpPr>
          <p:spPr>
            <a:xfrm flipV="1">
              <a:off x="9673560" y="2313720"/>
              <a:ext cx="360" cy="11775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57240">
              <a:solidFill>
                <a:srgbClr val="00ff00"/>
              </a:solidFill>
              <a:tailEnd len="med" type="triangle" w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28" name="CustomShape 10"/>
          <p:cNvSpPr/>
          <p:nvPr/>
        </p:nvSpPr>
        <p:spPr>
          <a:xfrm>
            <a:off x="3900960" y="3236040"/>
            <a:ext cx="213480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a9076f"/>
            </a:solidFill>
            <a:headEnd len="med" type="triangle" w="med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9" name="CustomShape 11"/>
          <p:cNvSpPr/>
          <p:nvPr/>
        </p:nvSpPr>
        <p:spPr>
          <a:xfrm>
            <a:off x="6095880" y="3952080"/>
            <a:ext cx="368568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a9076f"/>
            </a:solidFill>
            <a:headEnd len="med" type="triangle" w="med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130" name="Group 12"/>
          <p:cNvGrpSpPr/>
          <p:nvPr/>
        </p:nvGrpSpPr>
        <p:grpSpPr>
          <a:xfrm>
            <a:off x="1490400" y="1206000"/>
            <a:ext cx="3477600" cy="364680"/>
            <a:chOff x="1490400" y="1206000"/>
            <a:chExt cx="3477600" cy="364680"/>
          </a:xfrm>
        </p:grpSpPr>
        <p:grpSp>
          <p:nvGrpSpPr>
            <p:cNvPr id="131" name="Group 13"/>
            <p:cNvGrpSpPr/>
            <p:nvPr/>
          </p:nvGrpSpPr>
          <p:grpSpPr>
            <a:xfrm>
              <a:off x="1490400" y="1206000"/>
              <a:ext cx="439920" cy="328680"/>
              <a:chOff x="1490400" y="1206000"/>
              <a:chExt cx="439920" cy="328680"/>
            </a:xfrm>
          </p:grpSpPr>
          <p:sp>
            <p:nvSpPr>
              <p:cNvPr id="132" name="CustomShape 14"/>
              <p:cNvSpPr/>
              <p:nvPr/>
            </p:nvSpPr>
            <p:spPr>
              <a:xfrm>
                <a:off x="1765800" y="1339200"/>
                <a:ext cx="110880" cy="130320"/>
              </a:xfrm>
              <a:custGeom>
                <a:avLst/>
                <a:gdLst/>
                <a:ahLst/>
                <a:rect l="l" t="t" r="r" b="b"/>
                <a:pathLst>
                  <a:path w="107278" h="130845">
                    <a:moveTo>
                      <a:pt x="106155" y="119212"/>
                    </a:moveTo>
                    <a:lnTo>
                      <a:pt x="33492" y="3397"/>
                    </a:lnTo>
                    <a:cubicBezTo>
                      <a:pt x="32191" y="1274"/>
                      <a:pt x="29877" y="-14"/>
                      <a:pt x="27388" y="0"/>
                    </a:cubicBezTo>
                    <a:cubicBezTo>
                      <a:pt x="24888" y="-1"/>
                      <a:pt x="22563" y="1282"/>
                      <a:pt x="21231" y="3397"/>
                    </a:cubicBezTo>
                    <a:lnTo>
                      <a:pt x="0" y="37473"/>
                    </a:lnTo>
                    <a:lnTo>
                      <a:pt x="45540" y="111144"/>
                    </a:lnTo>
                    <a:cubicBezTo>
                      <a:pt x="49394" y="116972"/>
                      <a:pt x="50223" y="124293"/>
                      <a:pt x="47770" y="130836"/>
                    </a:cubicBezTo>
                    <a:lnTo>
                      <a:pt x="99255" y="130836"/>
                    </a:lnTo>
                    <a:cubicBezTo>
                      <a:pt x="103470" y="131046"/>
                      <a:pt x="107059" y="127799"/>
                      <a:pt x="107269" y="123583"/>
                    </a:cubicBezTo>
                    <a:cubicBezTo>
                      <a:pt x="107346" y="122047"/>
                      <a:pt x="106958" y="120524"/>
                      <a:pt x="106155" y="119212"/>
                    </a:cubicBezTo>
                    <a:close/>
                  </a:path>
                </a:pathLst>
              </a:custGeom>
              <a:solidFill>
                <a:srgbClr val="00b050"/>
              </a:solidFill>
              <a:ln w="54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33" name="CustomShape 15"/>
              <p:cNvSpPr/>
              <p:nvPr/>
            </p:nvSpPr>
            <p:spPr>
              <a:xfrm>
                <a:off x="1537920" y="1268640"/>
                <a:ext cx="257040" cy="201240"/>
              </a:xfrm>
              <a:custGeom>
                <a:avLst/>
                <a:gdLst/>
                <a:ahLst/>
                <a:rect l="l" t="t" r="r" b="b"/>
                <a:pathLst>
                  <a:path w="248026" h="201766">
                    <a:moveTo>
                      <a:pt x="246622" y="190764"/>
                    </a:moveTo>
                    <a:lnTo>
                      <a:pt x="131179" y="2923"/>
                    </a:lnTo>
                    <a:cubicBezTo>
                      <a:pt x="129697" y="1010"/>
                      <a:pt x="127388" y="-76"/>
                      <a:pt x="124969" y="4"/>
                    </a:cubicBezTo>
                    <a:lnTo>
                      <a:pt x="124013" y="4"/>
                    </a:lnTo>
                    <a:lnTo>
                      <a:pt x="123058" y="4"/>
                    </a:lnTo>
                    <a:cubicBezTo>
                      <a:pt x="120639" y="-76"/>
                      <a:pt x="118329" y="1010"/>
                      <a:pt x="116848" y="2923"/>
                    </a:cubicBezTo>
                    <a:lnTo>
                      <a:pt x="1405" y="190764"/>
                    </a:lnTo>
                    <a:cubicBezTo>
                      <a:pt x="-230" y="193052"/>
                      <a:pt x="-455" y="196061"/>
                      <a:pt x="821" y="198566"/>
                    </a:cubicBezTo>
                    <a:cubicBezTo>
                      <a:pt x="2109" y="200837"/>
                      <a:pt x="4661" y="202082"/>
                      <a:pt x="7243" y="201698"/>
                    </a:cubicBezTo>
                    <a:lnTo>
                      <a:pt x="240783" y="201698"/>
                    </a:lnTo>
                    <a:cubicBezTo>
                      <a:pt x="243366" y="202082"/>
                      <a:pt x="245918" y="200837"/>
                      <a:pt x="247206" y="198566"/>
                    </a:cubicBezTo>
                    <a:cubicBezTo>
                      <a:pt x="248482" y="196061"/>
                      <a:pt x="248257" y="193052"/>
                      <a:pt x="246622" y="190764"/>
                    </a:cubicBezTo>
                    <a:close/>
                    <a:moveTo>
                      <a:pt x="143334" y="90926"/>
                    </a:moveTo>
                    <a:lnTo>
                      <a:pt x="124969" y="107273"/>
                    </a:lnTo>
                    <a:lnTo>
                      <a:pt x="106604" y="90926"/>
                    </a:lnTo>
                    <a:lnTo>
                      <a:pt x="76244" y="109290"/>
                    </a:lnTo>
                    <a:lnTo>
                      <a:pt x="124013" y="31851"/>
                    </a:lnTo>
                    <a:lnTo>
                      <a:pt x="170509" y="107273"/>
                    </a:lnTo>
                    <a:close/>
                  </a:path>
                </a:pathLst>
              </a:custGeom>
              <a:solidFill>
                <a:srgbClr val="00b050"/>
              </a:solidFill>
              <a:ln w="54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34" name="CustomShape 16"/>
              <p:cNvSpPr/>
              <p:nvPr/>
            </p:nvSpPr>
            <p:spPr>
              <a:xfrm>
                <a:off x="1578600" y="1264320"/>
                <a:ext cx="32760" cy="31320"/>
              </a:xfrm>
              <a:custGeom>
                <a:avLst/>
                <a:gdLst/>
                <a:ahLst/>
                <a:rect l="l" t="t" r="r" b="b"/>
                <a:pathLst>
                  <a:path w="31846" h="31846">
                    <a:moveTo>
                      <a:pt x="31846" y="15923"/>
                    </a:moveTo>
                    <a:cubicBezTo>
                      <a:pt x="31846" y="24717"/>
                      <a:pt x="24717" y="31846"/>
                      <a:pt x="15923" y="31846"/>
                    </a:cubicBezTo>
                    <a:cubicBezTo>
                      <a:pt x="7129" y="31846"/>
                      <a:pt x="0" y="24717"/>
                      <a:pt x="0" y="15923"/>
                    </a:cubicBezTo>
                    <a:cubicBezTo>
                      <a:pt x="0" y="7129"/>
                      <a:pt x="7129" y="0"/>
                      <a:pt x="15923" y="0"/>
                    </a:cubicBezTo>
                    <a:cubicBezTo>
                      <a:pt x="24717" y="0"/>
                      <a:pt x="31846" y="7129"/>
                      <a:pt x="31846" y="15923"/>
                    </a:cubicBezTo>
                    <a:close/>
                  </a:path>
                </a:pathLst>
              </a:custGeom>
              <a:solidFill>
                <a:srgbClr val="00b050"/>
              </a:solidFill>
              <a:ln w="54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35" name="CustomShape 17"/>
              <p:cNvSpPr/>
              <p:nvPr/>
            </p:nvSpPr>
            <p:spPr>
              <a:xfrm>
                <a:off x="1490400" y="1206000"/>
                <a:ext cx="439920" cy="328680"/>
              </a:xfrm>
              <a:custGeom>
                <a:avLst/>
                <a:gdLst/>
                <a:ahLst/>
                <a:rect l="l" t="t" r="r" b="b"/>
                <a:pathLst>
                  <a:path w="424618" h="329079">
                    <a:moveTo>
                      <a:pt x="31846" y="297233"/>
                    </a:moveTo>
                    <a:lnTo>
                      <a:pt x="31846" y="31846"/>
                    </a:lnTo>
                    <a:lnTo>
                      <a:pt x="392772" y="31846"/>
                    </a:lnTo>
                    <a:lnTo>
                      <a:pt x="392772" y="297233"/>
                    </a:lnTo>
                    <a:close/>
                    <a:moveTo>
                      <a:pt x="424618" y="329079"/>
                    </a:moveTo>
                    <a:lnTo>
                      <a:pt x="424618" y="0"/>
                    </a:lnTo>
                    <a:lnTo>
                      <a:pt x="0" y="0"/>
                    </a:lnTo>
                    <a:lnTo>
                      <a:pt x="0" y="329079"/>
                    </a:lnTo>
                    <a:close/>
                  </a:path>
                </a:pathLst>
              </a:custGeom>
              <a:solidFill>
                <a:srgbClr val="00b050"/>
              </a:solidFill>
              <a:ln w="5400">
                <a:noFill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136" name="CustomShape 18"/>
            <p:cNvSpPr/>
            <p:nvPr/>
          </p:nvSpPr>
          <p:spPr>
            <a:xfrm>
              <a:off x="1931040" y="1206000"/>
              <a:ext cx="303696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1" lang="en-US" sz="1800" spc="-1" strike="noStrike">
                  <a:solidFill>
                    <a:srgbClr val="ffffff"/>
                  </a:solidFill>
                  <a:latin typeface="Cavolini"/>
                </a:rPr>
                <a:t>CMOS Sensor (image)</a:t>
              </a:r>
              <a:endParaRPr b="0" lang="en-US" sz="1800" spc="-1" strike="noStrike">
                <a:latin typeface="Arial"/>
              </a:endParaRPr>
            </a:p>
          </p:txBody>
        </p:sp>
      </p:grpSp>
      <p:sp>
        <p:nvSpPr>
          <p:cNvPr id="137" name="CustomShape 19"/>
          <p:cNvSpPr/>
          <p:nvPr/>
        </p:nvSpPr>
        <p:spPr>
          <a:xfrm>
            <a:off x="7148520" y="3996360"/>
            <a:ext cx="204660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a9076f"/>
                </a:solidFill>
                <a:latin typeface="Cavolini"/>
              </a:rPr>
              <a:t>Distance (d)</a:t>
            </a:r>
            <a:endParaRPr b="0" lang="en-US" sz="2000" spc="-1" strike="noStrike">
              <a:latin typeface="Arial"/>
            </a:endParaRPr>
          </a:p>
        </p:txBody>
      </p:sp>
      <p:grpSp>
        <p:nvGrpSpPr>
          <p:cNvPr id="138" name="Group 20"/>
          <p:cNvGrpSpPr/>
          <p:nvPr/>
        </p:nvGrpSpPr>
        <p:grpSpPr>
          <a:xfrm>
            <a:off x="6489720" y="1142280"/>
            <a:ext cx="2295000" cy="720720"/>
            <a:chOff x="6489720" y="1142280"/>
            <a:chExt cx="2295000" cy="720720"/>
          </a:xfrm>
        </p:grpSpPr>
        <p:sp>
          <p:nvSpPr>
            <p:cNvPr id="139" name="CustomShape 21"/>
            <p:cNvSpPr/>
            <p:nvPr/>
          </p:nvSpPr>
          <p:spPr>
            <a:xfrm>
              <a:off x="7036920" y="1224720"/>
              <a:ext cx="1747800" cy="638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1" lang="en-US" sz="1800" spc="-1" strike="noStrike">
                  <a:solidFill>
                    <a:srgbClr val="ffffff"/>
                  </a:solidFill>
                  <a:latin typeface="Cavolini"/>
                </a:rPr>
                <a:t>Object Plane</a:t>
              </a:r>
              <a:endParaRPr b="0" lang="en-US" sz="1800" spc="-1" strike="noStrike">
                <a:latin typeface="Arial"/>
              </a:endParaRPr>
            </a:p>
          </p:txBody>
        </p:sp>
        <p:pic>
          <p:nvPicPr>
            <p:cNvPr id="140" name="Graphic 56" descr="Earth globe: Asia and Australia"/>
            <p:cNvPicPr/>
            <p:nvPr/>
          </p:nvPicPr>
          <p:blipFill>
            <a:blip r:embed="rId4"/>
            <a:stretch/>
          </p:blipFill>
          <p:spPr>
            <a:xfrm>
              <a:off x="6489720" y="1142280"/>
              <a:ext cx="496440" cy="49644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41" name="CustomShape 22"/>
          <p:cNvSpPr/>
          <p:nvPr/>
        </p:nvSpPr>
        <p:spPr>
          <a:xfrm>
            <a:off x="3986280" y="2802240"/>
            <a:ext cx="196416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ff00"/>
                </a:solidFill>
                <a:latin typeface="Cavolini"/>
              </a:rPr>
              <a:t>Focal Length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42" name="CustomShape 23"/>
          <p:cNvSpPr/>
          <p:nvPr/>
        </p:nvSpPr>
        <p:spPr>
          <a:xfrm>
            <a:off x="5920560" y="3167280"/>
            <a:ext cx="325080" cy="692280"/>
          </a:xfrm>
          <a:prstGeom prst="ellipse">
            <a:avLst/>
          </a:prstGeom>
          <a:solidFill>
            <a:schemeClr val="bg1">
              <a:lumMod val="95000"/>
              <a:alpha val="76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3" name="CustomShape 24"/>
          <p:cNvSpPr/>
          <p:nvPr/>
        </p:nvSpPr>
        <p:spPr>
          <a:xfrm>
            <a:off x="1399680" y="3660120"/>
            <a:ext cx="196416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ffff00"/>
                </a:solidFill>
                <a:latin typeface="Cavolini"/>
              </a:rPr>
              <a:t>Height</a:t>
            </a:r>
            <a:r>
              <a:rPr b="1" lang="en-US" sz="2000" spc="-1" strike="noStrike">
                <a:solidFill>
                  <a:srgbClr val="00ff00"/>
                </a:solidFill>
                <a:latin typeface="Cavolini"/>
              </a:rPr>
              <a:t> </a:t>
            </a:r>
            <a:r>
              <a:rPr b="1" lang="en-US" sz="2000" spc="-1" strike="noStrike">
                <a:solidFill>
                  <a:srgbClr val="ffff00"/>
                </a:solidFill>
                <a:latin typeface="Cavolini"/>
              </a:rPr>
              <a:t>(a)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44" name="CustomShape 25"/>
          <p:cNvSpPr/>
          <p:nvPr/>
        </p:nvSpPr>
        <p:spPr>
          <a:xfrm>
            <a:off x="10450080" y="2657520"/>
            <a:ext cx="196416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00ff00"/>
                </a:solidFill>
                <a:latin typeface="Cavolini"/>
              </a:rPr>
              <a:t>Height (h)</a:t>
            </a:r>
            <a:endParaRPr b="0" lang="en-US" sz="2000" spc="-1" strike="noStrike">
              <a:latin typeface="Arial"/>
            </a:endParaRPr>
          </a:p>
        </p:txBody>
      </p:sp>
      <p:grpSp>
        <p:nvGrpSpPr>
          <p:cNvPr id="145" name="Group 26"/>
          <p:cNvGrpSpPr/>
          <p:nvPr/>
        </p:nvGrpSpPr>
        <p:grpSpPr>
          <a:xfrm>
            <a:off x="6520320" y="2941200"/>
            <a:ext cx="1127880" cy="739440"/>
            <a:chOff x="6520320" y="2941200"/>
            <a:chExt cx="1127880" cy="739440"/>
          </a:xfrm>
        </p:grpSpPr>
        <p:sp>
          <p:nvSpPr>
            <p:cNvPr id="146" name="CustomShape 27"/>
            <p:cNvSpPr/>
            <p:nvPr/>
          </p:nvSpPr>
          <p:spPr>
            <a:xfrm flipH="1" rot="8271000">
              <a:off x="6619320" y="3058200"/>
              <a:ext cx="543240" cy="505440"/>
            </a:xfrm>
            <a:prstGeom prst="arc">
              <a:avLst>
                <a:gd name="adj1" fmla="val 15800682"/>
                <a:gd name="adj2" fmla="val 644216"/>
              </a:avLst>
            </a:prstGeom>
            <a:noFill/>
            <a:ln w="2844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47" name="CustomShape 28"/>
            <p:cNvSpPr/>
            <p:nvPr/>
          </p:nvSpPr>
          <p:spPr>
            <a:xfrm>
              <a:off x="6702120" y="3133080"/>
              <a:ext cx="946080" cy="3337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1" lang="en-US" sz="1600" spc="-1" strike="noStrike">
                  <a:solidFill>
                    <a:srgbClr val="f2f2f2"/>
                  </a:solidFill>
                  <a:latin typeface="Cavolini"/>
                </a:rPr>
                <a:t>Q2</a:t>
              </a:r>
              <a:endParaRPr b="0" lang="en-US" sz="1600" spc="-1" strike="noStrike">
                <a:latin typeface="Arial"/>
              </a:endParaRPr>
            </a:p>
          </p:txBody>
        </p:sp>
      </p:grpSp>
      <p:sp>
        <p:nvSpPr>
          <p:cNvPr id="148" name="CustomShape 29"/>
          <p:cNvSpPr/>
          <p:nvPr/>
        </p:nvSpPr>
        <p:spPr>
          <a:xfrm>
            <a:off x="8246160" y="3696840"/>
            <a:ext cx="153576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chemeClr val="accent4">
                <a:lumMod val="40000"/>
                <a:lumOff val="60000"/>
              </a:schemeClr>
            </a:solidFill>
            <a:prstDash val="sysDash"/>
            <a:headEnd len="med" type="triangle" w="med"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CustomShape 30"/>
          <p:cNvSpPr/>
          <p:nvPr/>
        </p:nvSpPr>
        <p:spPr>
          <a:xfrm>
            <a:off x="1373760" y="4206960"/>
            <a:ext cx="196416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c55a11"/>
                </a:solidFill>
                <a:latin typeface="Cavolini"/>
              </a:rPr>
              <a:t>Height (b)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50" name="Line 31"/>
          <p:cNvSpPr/>
          <p:nvPr/>
        </p:nvSpPr>
        <p:spPr>
          <a:xfrm flipV="1">
            <a:off x="8449560" y="2252880"/>
            <a:ext cx="1491120" cy="16200"/>
          </a:xfrm>
          <a:prstGeom prst="line">
            <a:avLst/>
          </a:prstGeom>
          <a:ln w="2844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1" name="CustomShape 32"/>
          <p:cNvSpPr/>
          <p:nvPr/>
        </p:nvSpPr>
        <p:spPr>
          <a:xfrm>
            <a:off x="8735760" y="3632760"/>
            <a:ext cx="57996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f2f2f2"/>
                </a:solidFill>
                <a:latin typeface="Cavolini"/>
              </a:rPr>
              <a:t>m</a:t>
            </a:r>
            <a:endParaRPr b="0" lang="en-US" sz="2000" spc="-1" strike="noStrike">
              <a:latin typeface="Arial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52" name="Formula 33"/>
              <p:cNvSpPr txBox="1"/>
              <p:nvPr/>
            </p:nvSpPr>
            <p:spPr>
              <a:xfrm>
                <a:off x="-168480" y="5299200"/>
                <a:ext cx="5331240" cy="765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𝑏</m:t>
                        </m:r>
                      </m:num>
                      <m:den>
                        <m:r>
                          <m:t xml:space="preserve">𝑓</m:t>
                        </m:r>
                      </m:den>
                    </m:f>
                    <m:r>
                      <m:t xml:space="preserve">=</m:t>
                    </m:r>
                    <m:r>
                      <m:t xml:space="preserve">tan</m:t>
                    </m:r>
                    <m:sSub>
                      <m:e>
                        <m:r>
                          <m:t xml:space="preserve">𝜃</m:t>
                        </m:r>
                      </m:e>
                      <m:sub>
                        <m:r>
                          <m:t xml:space="preserve">2</m:t>
                        </m:r>
                      </m:sub>
                    </m:sSub>
                    <m:r>
                      <m:t xml:space="preserve">=</m:t>
                    </m:r>
                    <m:f>
                      <m:num>
                        <m:r>
                          <m:t xml:space="preserve">h</m:t>
                        </m:r>
                      </m:num>
                      <m:den>
                        <m:r>
                          <m:t xml:space="preserve">𝑑</m:t>
                        </m:r>
                        <m:r>
                          <m:t xml:space="preserve">−</m:t>
                        </m:r>
                        <m:r>
                          <m:t xml:space="preserve">𝑚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pic>
        <p:nvPicPr>
          <p:cNvPr id="153" name="Picture 1" descr="">
            <a:hlinkClick r:id="" action="ppaction://media"/>
          </p:cNvPr>
          <p:cNvPicPr/>
          <p:nvPr>
            <a:videoFile r:link="rId5"/>
            <p:extLst>
              <p:ext uri="{DAA4B4D4-6D71-4841-9C94-3DE7FCFB9230}">
                <p14:media r:embed="rId6"/>
              </p:ext>
            </p:extLst>
          </p:nvPr>
        </p:nvPicPr>
        <p:blipFill>
          <a:blip r:embed="rId7"/>
        </p:blipFill>
        <p:spPr>
          <a:xfrm>
            <a:off x="11430000" y="6095880"/>
            <a:ext cx="609120" cy="6091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advTm="78000" p14:dur="2000"/>
    </mc:Choice>
    <mc:Fallback>
      <p:transition spd="slow" advTm="78000"/>
    </mc:Fallback>
  </mc:AlternateContent>
  <p:timing>
    <p:tnLst>
      <p:par>
        <p:cTn id="16" dur="indefinite" restart="never" nodeType="tmRoot">
          <p:childTnLst>
            <p:seq>
              <p:cTn id="17" dur="indefinite" nodeType="mainSeq"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afterEffect" fill="hold" presetClass="mediacall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21" dur="1" fill="hold"/>
                                        <p:tgtEl>
                                          <p:spTgt spid="1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729fc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>
        <mc:Choice xmlns:a14="http://schemas.microsoft.com/office/drawing/2010/main" Requires="a14">
          <p:sp>
            <p:nvSpPr>
              <p:cNvPr id="154" name="Formula 1"/>
              <p:cNvSpPr txBox="1"/>
              <p:nvPr/>
            </p:nvSpPr>
            <p:spPr>
              <a:xfrm>
                <a:off x="819720" y="827640"/>
                <a:ext cx="5584680" cy="10209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𝑎</m:t>
                        </m:r>
                      </m:num>
                      <m:den>
                        <m:r>
                          <m:t xml:space="preserve">𝑓</m:t>
                        </m:r>
                      </m:den>
                    </m:f>
                    <m:r>
                      <m:t xml:space="preserve">=</m:t>
                    </m:r>
                    <m:r>
                      <m:t xml:space="preserve">tan</m:t>
                    </m:r>
                    <m:sSub>
                      <m:e>
                        <m:r>
                          <m:t xml:space="preserve">𝜃</m:t>
                        </m:r>
                      </m:e>
                      <m:sub>
                        <m:r>
                          <m:t xml:space="preserve">1</m:t>
                        </m:r>
                      </m:sub>
                    </m:sSub>
                    <m:r>
                      <m:t xml:space="preserve">=</m:t>
                    </m:r>
                    <m:f>
                      <m:num>
                        <m:r>
                          <m:t xml:space="preserve">h</m:t>
                        </m:r>
                      </m:num>
                      <m:den>
                        <m:r>
                          <m:t xml:space="preserve">𝑑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55" name="Formula 2"/>
              <p:cNvSpPr txBox="1"/>
              <p:nvPr/>
            </p:nvSpPr>
            <p:spPr>
              <a:xfrm>
                <a:off x="1253880" y="2565360"/>
                <a:ext cx="5331240" cy="10209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𝑏</m:t>
                        </m:r>
                      </m:num>
                      <m:den>
                        <m:r>
                          <m:t xml:space="preserve">𝑓</m:t>
                        </m:r>
                      </m:den>
                    </m:f>
                    <m:r>
                      <m:t xml:space="preserve">=</m:t>
                    </m:r>
                    <m:r>
                      <m:t xml:space="preserve">tan</m:t>
                    </m:r>
                    <m:sSub>
                      <m:e>
                        <m:r>
                          <m:t xml:space="preserve">𝜃</m:t>
                        </m:r>
                      </m:e>
                      <m:sub>
                        <m:r>
                          <m:t xml:space="preserve">2</m:t>
                        </m:r>
                      </m:sub>
                    </m:sSub>
                    <m:r>
                      <m:t xml:space="preserve">=</m:t>
                    </m:r>
                    <m:f>
                      <m:num>
                        <m:r>
                          <m:t xml:space="preserve">h</m:t>
                        </m:r>
                      </m:num>
                      <m:den>
                        <m:r>
                          <m:t xml:space="preserve">𝑑</m:t>
                        </m:r>
                        <m:r>
                          <m:t xml:space="preserve">−</m:t>
                        </m:r>
                        <m:r>
                          <m:t xml:space="preserve">𝑚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56" name="Formula 3"/>
              <p:cNvSpPr txBox="1"/>
              <p:nvPr/>
            </p:nvSpPr>
            <p:spPr>
              <a:xfrm>
                <a:off x="2800800" y="4993200"/>
                <a:ext cx="5331240" cy="9673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𝑎</m:t>
                        </m:r>
                      </m:num>
                      <m:den>
                        <m:r>
                          <m:t xml:space="preserve">𝑏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h</m:t>
                        </m:r>
                      </m:num>
                      <m:den>
                        <m:r>
                          <m:t xml:space="preserve">𝑑</m:t>
                        </m:r>
                      </m:den>
                    </m:f>
                    <m:r>
                      <m:t xml:space="preserve">×</m:t>
                    </m:r>
                    <m:f>
                      <m:num>
                        <m:r>
                          <m:t xml:space="preserve">𝑑</m:t>
                        </m:r>
                        <m:r>
                          <m:t xml:space="preserve">−</m:t>
                        </m:r>
                        <m:r>
                          <m:t xml:space="preserve">𝑚</m:t>
                        </m:r>
                      </m:num>
                      <m:den>
                        <m:r>
                          <m:t xml:space="preserve">h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57" name="CustomShape 4"/>
          <p:cNvSpPr/>
          <p:nvPr/>
        </p:nvSpPr>
        <p:spPr>
          <a:xfrm>
            <a:off x="8705520" y="1153800"/>
            <a:ext cx="1631520" cy="638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2f2f2"/>
                </a:solidFill>
                <a:latin typeface="Calibri"/>
              </a:rPr>
              <a:t>Equation No: 1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58" name="CustomShape 5"/>
          <p:cNvSpPr/>
          <p:nvPr/>
        </p:nvSpPr>
        <p:spPr>
          <a:xfrm>
            <a:off x="8705520" y="2891160"/>
            <a:ext cx="1631520" cy="638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2f2f2"/>
                </a:solidFill>
                <a:latin typeface="Calibri"/>
              </a:rPr>
              <a:t>Equation No: 2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59" name="CustomShape 6"/>
          <p:cNvSpPr/>
          <p:nvPr/>
        </p:nvSpPr>
        <p:spPr>
          <a:xfrm>
            <a:off x="6541560" y="1338480"/>
            <a:ext cx="216360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0" name="CustomShape 7"/>
          <p:cNvSpPr/>
          <p:nvPr/>
        </p:nvSpPr>
        <p:spPr>
          <a:xfrm>
            <a:off x="6653880" y="3089520"/>
            <a:ext cx="205128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1" name="CustomShape 8"/>
          <p:cNvSpPr/>
          <p:nvPr/>
        </p:nvSpPr>
        <p:spPr>
          <a:xfrm>
            <a:off x="2992320" y="4146840"/>
            <a:ext cx="4843440" cy="638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f2f2f2"/>
                </a:solidFill>
                <a:latin typeface="Calibri"/>
              </a:rPr>
              <a:t>Divide Equation 1 with Equation 2 We get: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62" name="Picture 1" descr="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r:embed="rId2"/>
              </p:ext>
            </p:extLst>
          </p:nvPr>
        </p:nvPicPr>
        <p:blipFill>
          <a:blip r:embed="rId3"/>
        </p:blipFill>
        <p:spPr>
          <a:xfrm>
            <a:off x="11430000" y="6095880"/>
            <a:ext cx="609120" cy="6091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advTm="17000" p14:dur="2000"/>
    </mc:Choice>
    <mc:Fallback>
      <p:transition spd="slow" advTm="17000"/>
    </mc:Fallback>
  </mc:AlternateContent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afterEffect" fill="hold" presetClass="mediacall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27" dur="1" fill="hold"/>
                                        <p:tgtEl>
                                          <p:spTgt spid="1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729fc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>
        <mc:Choice xmlns:a14="http://schemas.microsoft.com/office/drawing/2010/main" Requires="a14">
          <p:sp>
            <p:nvSpPr>
              <p:cNvPr id="163" name="Formula 1"/>
              <p:cNvSpPr txBox="1"/>
              <p:nvPr/>
            </p:nvSpPr>
            <p:spPr>
              <a:xfrm>
                <a:off x="2804040" y="1115280"/>
                <a:ext cx="5331240" cy="9673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𝑎</m:t>
                        </m:r>
                      </m:num>
                      <m:den>
                        <m:r>
                          <m:t xml:space="preserve">𝑏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𝑑</m:t>
                        </m:r>
                        <m:r>
                          <m:t xml:space="preserve">−</m:t>
                        </m:r>
                        <m:r>
                          <m:t xml:space="preserve">𝑚</m:t>
                        </m:r>
                      </m:num>
                      <m:den>
                        <m:r>
                          <m:t xml:space="preserve">𝑑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  <m:r>
                      <m:t xml:space="preserve">−</m:t>
                    </m:r>
                    <m:f>
                      <m:num>
                        <m:r>
                          <m:t xml:space="preserve">𝑚</m:t>
                        </m:r>
                      </m:num>
                      <m:den>
                        <m:r>
                          <m:t xml:space="preserve">𝑑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64" name="Formula 2"/>
              <p:cNvSpPr txBox="1"/>
              <p:nvPr/>
            </p:nvSpPr>
            <p:spPr>
              <a:xfrm>
                <a:off x="2750400" y="2936880"/>
                <a:ext cx="5331240" cy="8431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𝑚</m:t>
                        </m:r>
                      </m:num>
                      <m:den>
                        <m:r>
                          <m:t xml:space="preserve">𝑑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</m:t>
                    </m:r>
                    <m:r>
                      <m:t xml:space="preserve">−</m:t>
                    </m:r>
                    <m:f>
                      <m:num>
                        <m:r>
                          <m:t xml:space="preserve">𝑎</m:t>
                        </m:r>
                      </m:num>
                      <m:den>
                        <m:r>
                          <m:t xml:space="preserve">𝑏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65" name="Formula 3"/>
              <p:cNvSpPr txBox="1"/>
              <p:nvPr/>
            </p:nvSpPr>
            <p:spPr>
              <a:xfrm>
                <a:off x="2607120" y="4754880"/>
                <a:ext cx="5331240" cy="1161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𝑑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𝑚</m:t>
                        </m:r>
                      </m:num>
                      <m:den>
                        <m:r>
                          <m:t xml:space="preserve">1</m:t>
                        </m:r>
                        <m:r>
                          <m:t xml:space="preserve">−</m:t>
                        </m:r>
                        <m:f>
                          <m:num>
                            <m:r>
                              <m:t xml:space="preserve">𝑎</m:t>
                            </m:r>
                          </m:num>
                          <m:den>
                            <m:r>
                              <m:t xml:space="preserve">𝑏</m:t>
                            </m:r>
                          </m:den>
                        </m:f>
                      </m:den>
                    </m:f>
                  </m:oMath>
                </a14:m>
              </a:p>
            </p:txBody>
          </p:sp>
        </mc:Choice>
        <mc:Fallback/>
      </mc:AlternateContent>
      <p:pic>
        <p:nvPicPr>
          <p:cNvPr id="166" name="Picture 1" descr="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r:embed="rId2"/>
              </p:ext>
            </p:extLst>
          </p:nvPr>
        </p:nvPicPr>
        <p:blipFill>
          <a:blip r:embed="rId3"/>
        </p:blipFill>
        <p:spPr>
          <a:xfrm>
            <a:off x="11430000" y="6095880"/>
            <a:ext cx="609120" cy="6091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advTm="47000" p14:dur="2000"/>
    </mc:Choice>
    <mc:Fallback>
      <p:transition spd="slow" advTm="47000"/>
    </mc:Fallback>
  </mc:AlternateContent>
  <p:timing>
    <p:tnLst>
      <p:par>
        <p:cTn id="28" dur="indefinite" restart="never" nodeType="tmRoot">
          <p:childTnLst>
            <p:seq>
              <p:cTn id="29" dur="indefinite" nodeType="mainSeq"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nodeType="afterEffect" fill="hold" presetClass="mediacall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33" dur="1" fill="hold"/>
                                        <p:tgtEl>
                                          <p:spTgt spid="1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</TotalTime>
  <Application>LibreOffice/6.4.7.2$Linux_X86_64 LibreOffice_project/40$Build-2</Application>
  <Words>112</Words>
  <Paragraphs>28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2020-10-27T20:43:52Z</dcterms:created>
  <dc:creator>Asadullah dal</dc:creator>
  <dc:description/>
  <dc:language>en-US</dc:language>
  <cp:lastModifiedBy/>
  <dcterms:modified xsi:type="dcterms:W3CDTF">2022-02-08T13:06:01Z</dcterms:modified>
  <cp:revision>8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5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5</vt:i4>
  </property>
</Properties>
</file>